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66" r:id="rId2"/>
    <p:sldId id="267" r:id="rId3"/>
    <p:sldId id="268" r:id="rId4"/>
    <p:sldId id="270" r:id="rId5"/>
    <p:sldId id="271" r:id="rId6"/>
    <p:sldId id="272"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422"/>
  </p:normalViewPr>
  <p:slideViewPr>
    <p:cSldViewPr snapToGrid="0" snapToObjects="1">
      <p:cViewPr varScale="1">
        <p:scale>
          <a:sx n="121" d="100"/>
          <a:sy n="121" d="100"/>
        </p:scale>
        <p:origin x="89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3DAFA4-55DF-7042-919D-608565BBA1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E10AA5-0D06-B047-AA31-05C82D41D65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6CAFE-C542-2449-8E37-3B3CA43D276A}" type="datetimeFigureOut">
              <a:rPr lang="en-US" smtClean="0"/>
              <a:t>7/24/19</a:t>
            </a:fld>
            <a:endParaRPr lang="en-US"/>
          </a:p>
        </p:txBody>
      </p:sp>
      <p:sp>
        <p:nvSpPr>
          <p:cNvPr id="4" name="Slide Image Placeholder 3">
            <a:extLst>
              <a:ext uri="{FF2B5EF4-FFF2-40B4-BE49-F238E27FC236}">
                <a16:creationId xmlns:a16="http://schemas.microsoft.com/office/drawing/2014/main" id="{18E767F0-EC20-A54B-B6C9-30BC0D5EFC1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E2991022-24DA-4A4D-92DB-DAFE8C4ECF5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FC9BE27-B99A-6248-B189-FC9C305BD83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519C653D-B454-5747-B378-3F69022F1B0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C2265-2400-4D4F-899E-56C3E61410EA}" type="slidenum">
              <a:rPr lang="en-US" smtClean="0"/>
              <a:t>‹#›</a:t>
            </a:fld>
            <a:endParaRPr lang="en-US"/>
          </a:p>
        </p:txBody>
      </p:sp>
    </p:spTree>
    <p:extLst>
      <p:ext uri="{BB962C8B-B14F-4D97-AF65-F5344CB8AC3E}">
        <p14:creationId xmlns:p14="http://schemas.microsoft.com/office/powerpoint/2010/main" val="268015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Thank you for coming.</a:t>
            </a:r>
          </a:p>
          <a:p>
            <a:r>
              <a:rPr lang="en-US" dirty="0"/>
              <a:t>Vision for a Regional Conservation Plan for the Massachusetts Coastal Pine Barrens is shared by the Pine Barrens Partnership Steering Committee. </a:t>
            </a:r>
          </a:p>
        </p:txBody>
      </p:sp>
      <p:sp>
        <p:nvSpPr>
          <p:cNvPr id="4" name="Slide Number Placeholder 3"/>
          <p:cNvSpPr>
            <a:spLocks noGrp="1"/>
          </p:cNvSpPr>
          <p:nvPr>
            <p:ph type="sldNum" sz="quarter" idx="5"/>
          </p:nvPr>
        </p:nvSpPr>
        <p:spPr/>
        <p:txBody>
          <a:bodyPr/>
          <a:lstStyle/>
          <a:p>
            <a:fld id="{1F9C2265-2400-4D4F-899E-56C3E61410EA}" type="slidenum">
              <a:rPr lang="en-US" smtClean="0"/>
              <a:t>1</a:t>
            </a:fld>
            <a:endParaRPr lang="en-US"/>
          </a:p>
        </p:txBody>
      </p:sp>
    </p:spTree>
    <p:extLst>
      <p:ext uri="{BB962C8B-B14F-4D97-AF65-F5344CB8AC3E}">
        <p14:creationId xmlns:p14="http://schemas.microsoft.com/office/powerpoint/2010/main" val="247323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a:t>
            </a:r>
            <a:r>
              <a:rPr lang="en-US" dirty="0" err="1"/>
              <a:t>sippican.villagesoup.com</a:t>
            </a:r>
            <a:r>
              <a:rPr lang="en-US" dirty="0"/>
              <a:t>/p/local-pine-barrens-hold-unique-ecological-diversity/1367766</a:t>
            </a:r>
          </a:p>
        </p:txBody>
      </p:sp>
      <p:sp>
        <p:nvSpPr>
          <p:cNvPr id="4" name="Slide Number Placeholder 3"/>
          <p:cNvSpPr>
            <a:spLocks noGrp="1"/>
          </p:cNvSpPr>
          <p:nvPr>
            <p:ph type="sldNum" sz="quarter" idx="10"/>
          </p:nvPr>
        </p:nvSpPr>
        <p:spPr/>
        <p:txBody>
          <a:bodyPr/>
          <a:lstStyle/>
          <a:p>
            <a:fld id="{D325116F-4924-1C48-BD9B-2CDD99A70F59}" type="slidenum">
              <a:rPr lang="en-US" smtClean="0"/>
              <a:t>2</a:t>
            </a:fld>
            <a:endParaRPr lang="en-US"/>
          </a:p>
        </p:txBody>
      </p:sp>
    </p:spTree>
    <p:extLst>
      <p:ext uri="{BB962C8B-B14F-4D97-AF65-F5344CB8AC3E}">
        <p14:creationId xmlns:p14="http://schemas.microsoft.com/office/powerpoint/2010/main" val="413170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New England RCP map</a:t>
            </a:r>
            <a:r>
              <a:rPr lang="en-US" baseline="0" dirty="0"/>
              <a:t> (can we use this?)</a:t>
            </a:r>
          </a:p>
          <a:p>
            <a:r>
              <a:rPr lang="en-US" baseline="0" dirty="0"/>
              <a:t>Notes: As you can see here, creating a Partnership allows organizations to cover more space than they would be able to on their own, and it unites the efforts of conservation organizations so that instead of having hundreds of organizations covering different, small patches of land, we are able to apply a shared vision to larger areas. Good for publicity: One message and one voice will be heard better than many different voices spreading many different messages.</a:t>
            </a:r>
            <a:endParaRPr lang="en-US" dirty="0"/>
          </a:p>
        </p:txBody>
      </p:sp>
      <p:sp>
        <p:nvSpPr>
          <p:cNvPr id="4" name="Slide Number Placeholder 3"/>
          <p:cNvSpPr>
            <a:spLocks noGrp="1"/>
          </p:cNvSpPr>
          <p:nvPr>
            <p:ph type="sldNum" sz="quarter" idx="10"/>
          </p:nvPr>
        </p:nvSpPr>
        <p:spPr/>
        <p:txBody>
          <a:bodyPr/>
          <a:lstStyle/>
          <a:p>
            <a:fld id="{D325116F-4924-1C48-BD9B-2CDD99A70F59}" type="slidenum">
              <a:rPr lang="en-US" smtClean="0"/>
              <a:t>4</a:t>
            </a:fld>
            <a:endParaRPr lang="en-US"/>
          </a:p>
        </p:txBody>
      </p:sp>
    </p:spTree>
    <p:extLst>
      <p:ext uri="{BB962C8B-B14F-4D97-AF65-F5344CB8AC3E}">
        <p14:creationId xmlns:p14="http://schemas.microsoft.com/office/powerpoint/2010/main" val="117688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4243412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214428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114737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52634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A0560-00E2-124D-B406-B02B4FCC1C85}"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95493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7A0560-00E2-124D-B406-B02B4FCC1C85}"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2152688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7A0560-00E2-124D-B406-B02B4FCC1C85}" type="datetimeFigureOut">
              <a:rPr lang="en-US" smtClean="0"/>
              <a:t>7/24/19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44572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7A0560-00E2-124D-B406-B02B4FCC1C85}" type="datetimeFigureOut">
              <a:rPr lang="en-US" smtClean="0"/>
              <a:t>7/24/19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1573690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A0560-00E2-124D-B406-B02B4FCC1C85}" type="datetimeFigureOut">
              <a:rPr lang="en-US" smtClean="0"/>
              <a:t>7/24/19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38502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7A0560-00E2-124D-B406-B02B4FCC1C85}"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89717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7A0560-00E2-124D-B406-B02B4FCC1C85}"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2136361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A0560-00E2-124D-B406-B02B4FCC1C85}" type="datetimeFigureOut">
              <a:rPr lang="en-US" smtClean="0"/>
              <a:t>7/24/19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B5E24-A605-6843-964A-B3486095740A}" type="slidenum">
              <a:rPr lang="en-US" smtClean="0"/>
              <a:t>‹#›</a:t>
            </a:fld>
            <a:endParaRPr lang="en-US"/>
          </a:p>
        </p:txBody>
      </p:sp>
    </p:spTree>
    <p:extLst>
      <p:ext uri="{BB962C8B-B14F-4D97-AF65-F5344CB8AC3E}">
        <p14:creationId xmlns:p14="http://schemas.microsoft.com/office/powerpoint/2010/main" val="1153438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C0FCEE-760E-5E4C-9D59-6D76FB769C2E}"/>
              </a:ext>
            </a:extLst>
          </p:cNvPr>
          <p:cNvPicPr>
            <a:picLocks noChangeAspect="1"/>
          </p:cNvPicPr>
          <p:nvPr/>
        </p:nvPicPr>
        <p:blipFill>
          <a:blip r:embed="rId3"/>
          <a:stretch>
            <a:fillRect/>
          </a:stretch>
        </p:blipFill>
        <p:spPr>
          <a:xfrm>
            <a:off x="-35859" y="0"/>
            <a:ext cx="9215718" cy="7566660"/>
          </a:xfrm>
          <a:prstGeom prst="rect">
            <a:avLst/>
          </a:prstGeom>
        </p:spPr>
      </p:pic>
      <p:sp>
        <p:nvSpPr>
          <p:cNvPr id="2" name="Title 1">
            <a:extLst>
              <a:ext uri="{FF2B5EF4-FFF2-40B4-BE49-F238E27FC236}">
                <a16:creationId xmlns:a16="http://schemas.microsoft.com/office/drawing/2014/main" id="{2FE52785-672F-4746-AC29-44D8E3BC6374}"/>
              </a:ext>
            </a:extLst>
          </p:cNvPr>
          <p:cNvSpPr>
            <a:spLocks noGrp="1"/>
          </p:cNvSpPr>
          <p:nvPr>
            <p:ph type="title"/>
          </p:nvPr>
        </p:nvSpPr>
        <p:spPr>
          <a:xfrm>
            <a:off x="-35859" y="1128045"/>
            <a:ext cx="7231418" cy="1008403"/>
          </a:xfrm>
          <a:solidFill>
            <a:srgbClr val="CFD5EA"/>
          </a:solidFill>
        </p:spPr>
        <p:txBody>
          <a:bodyPr>
            <a:normAutofit fontScale="90000"/>
          </a:bodyPr>
          <a:lstStyle/>
          <a:p>
            <a:pPr marL="236538">
              <a:lnSpc>
                <a:spcPct val="100000"/>
              </a:lnSpc>
              <a:spcAft>
                <a:spcPts val="1200"/>
              </a:spcAft>
            </a:pPr>
            <a:r>
              <a:rPr lang="en-US" sz="3600" dirty="0">
                <a:latin typeface="Verdana" panose="020B0604030504040204" pitchFamily="34" charset="0"/>
                <a:ea typeface="Verdana" panose="020B0604030504040204" pitchFamily="34" charset="0"/>
                <a:cs typeface="Verdana" panose="020B0604030504040204" pitchFamily="34" charset="0"/>
              </a:rPr>
              <a:t>Do You See What I See?</a:t>
            </a:r>
            <a:br>
              <a:rPr lang="en-US" sz="3600" dirty="0">
                <a:latin typeface="Verdana" panose="020B0604030504040204" pitchFamily="34" charset="0"/>
                <a:ea typeface="Verdana" panose="020B0604030504040204" pitchFamily="34" charset="0"/>
                <a:cs typeface="Verdana" panose="020B0604030504040204" pitchFamily="34" charset="0"/>
              </a:rPr>
            </a:br>
            <a:r>
              <a:rPr lang="en-US" sz="2800" dirty="0">
                <a:latin typeface="Verdana" panose="020B0604030504040204" pitchFamily="34" charset="0"/>
                <a:ea typeface="Verdana" panose="020B0604030504040204" pitchFamily="34" charset="0"/>
                <a:cs typeface="Verdana" panose="020B0604030504040204" pitchFamily="34" charset="0"/>
              </a:rPr>
              <a:t>Regional Conservation Planning Workshop</a:t>
            </a:r>
          </a:p>
        </p:txBody>
      </p:sp>
      <p:sp>
        <p:nvSpPr>
          <p:cNvPr id="3" name="Content Placeholder 2">
            <a:extLst>
              <a:ext uri="{FF2B5EF4-FFF2-40B4-BE49-F238E27FC236}">
                <a16:creationId xmlns:a16="http://schemas.microsoft.com/office/drawing/2014/main" id="{5EF9FC37-80A4-E84E-A6FA-0D350557280F}"/>
              </a:ext>
            </a:extLst>
          </p:cNvPr>
          <p:cNvSpPr>
            <a:spLocks noGrp="1"/>
          </p:cNvSpPr>
          <p:nvPr>
            <p:ph idx="1"/>
          </p:nvPr>
        </p:nvSpPr>
        <p:spPr>
          <a:xfrm>
            <a:off x="-17093" y="4705172"/>
            <a:ext cx="9196952" cy="1114512"/>
          </a:xfrm>
        </p:spPr>
        <p:txBody>
          <a:bodyPr>
            <a:normAutofit/>
          </a:bodyPr>
          <a:lstStyle/>
          <a:p>
            <a:pPr marL="0" indent="0" algn="ctr">
              <a:buNone/>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Carver Public Library</a:t>
            </a:r>
          </a:p>
          <a:p>
            <a:pPr marL="0" indent="0" algn="ctr">
              <a:buNone/>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July 10, 2019</a:t>
            </a:r>
          </a:p>
        </p:txBody>
      </p:sp>
      <p:sp>
        <p:nvSpPr>
          <p:cNvPr id="4" name="TextBox 3">
            <a:extLst>
              <a:ext uri="{FF2B5EF4-FFF2-40B4-BE49-F238E27FC236}">
                <a16:creationId xmlns:a16="http://schemas.microsoft.com/office/drawing/2014/main" id="{23FB61F7-5A2D-E440-BECA-41606C69229A}"/>
              </a:ext>
            </a:extLst>
          </p:cNvPr>
          <p:cNvSpPr txBox="1"/>
          <p:nvPr/>
        </p:nvSpPr>
        <p:spPr>
          <a:xfrm>
            <a:off x="3614738" y="3443288"/>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03743356-39AC-8446-B7DF-67070AECD5BC}"/>
              </a:ext>
            </a:extLst>
          </p:cNvPr>
          <p:cNvSpPr txBox="1"/>
          <p:nvPr/>
        </p:nvSpPr>
        <p:spPr>
          <a:xfrm>
            <a:off x="-35859" y="3812620"/>
            <a:ext cx="9215718" cy="523220"/>
          </a:xfrm>
          <a:prstGeom prst="rect">
            <a:avLst/>
          </a:prstGeom>
          <a:noFill/>
        </p:spPr>
        <p:txBody>
          <a:bodyPr wrap="square" rtlCol="0">
            <a:spAutoFit/>
          </a:bodyPr>
          <a:lstStyle/>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Massachusetts Coastal Pine Barrens Partnership</a:t>
            </a:r>
          </a:p>
        </p:txBody>
      </p:sp>
    </p:spTree>
    <p:extLst>
      <p:ext uri="{BB962C8B-B14F-4D97-AF65-F5344CB8AC3E}">
        <p14:creationId xmlns:p14="http://schemas.microsoft.com/office/powerpoint/2010/main" val="392938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1077"/>
            <a:ext cx="9144000" cy="1231118"/>
          </a:xfrm>
        </p:spPr>
        <p:txBody>
          <a:bodyPr>
            <a:normAutofit fontScale="90000"/>
          </a:bodyPr>
          <a:lstStyle/>
          <a:p>
            <a:pPr marL="349250" algn="l"/>
            <a:r>
              <a:rPr lang="en-US" sz="3600" dirty="0">
                <a:latin typeface="Verdana" panose="020B0604030504040204" pitchFamily="34" charset="0"/>
                <a:ea typeface="Verdana" panose="020B0604030504040204" pitchFamily="34" charset="0"/>
                <a:cs typeface="Verdana" panose="020B0604030504040204" pitchFamily="34" charset="0"/>
              </a:rPr>
              <a:t>Massachusetts Coastal Pine Barrens Regional Conservation Partnership (RCP)</a:t>
            </a:r>
          </a:p>
        </p:txBody>
      </p:sp>
      <p:sp>
        <p:nvSpPr>
          <p:cNvPr id="3" name="Subtitle 2"/>
          <p:cNvSpPr>
            <a:spLocks noGrp="1"/>
          </p:cNvSpPr>
          <p:nvPr>
            <p:ph type="subTitle" idx="1"/>
          </p:nvPr>
        </p:nvSpPr>
        <p:spPr>
          <a:xfrm>
            <a:off x="0" y="1898856"/>
            <a:ext cx="2931207" cy="3177346"/>
          </a:xfrm>
          <a:solidFill>
            <a:srgbClr val="CFD5EA"/>
          </a:solidFill>
        </p:spPr>
        <p:txBody>
          <a:bodyPr>
            <a:noAutofit/>
          </a:bodyPr>
          <a:lstStyle/>
          <a:p>
            <a:pPr marL="349250" algn="l"/>
            <a:endParaRPr lang="en-US" sz="2800" dirty="0">
              <a:latin typeface="Verdana" panose="020B0604030504040204" pitchFamily="34" charset="0"/>
              <a:ea typeface="Verdana" panose="020B0604030504040204" pitchFamily="34" charset="0"/>
              <a:cs typeface="Verdana" panose="020B0604030504040204" pitchFamily="34" charset="0"/>
            </a:endParaRPr>
          </a:p>
          <a:p>
            <a:pPr marL="349250" algn="l"/>
            <a:r>
              <a:rPr lang="en-US" sz="2800" dirty="0">
                <a:latin typeface="Verdana" panose="020B0604030504040204" pitchFamily="34" charset="0"/>
                <a:ea typeface="Verdana" panose="020B0604030504040204" pitchFamily="34" charset="0"/>
                <a:cs typeface="Verdana" panose="020B0604030504040204" pitchFamily="34" charset="0"/>
              </a:rPr>
              <a:t>FOCUS: </a:t>
            </a:r>
          </a:p>
          <a:p>
            <a:pPr marL="349250" algn="l"/>
            <a:r>
              <a:rPr lang="en-US" sz="2800" dirty="0">
                <a:latin typeface="Verdana" panose="020B0604030504040204" pitchFamily="34" charset="0"/>
                <a:ea typeface="Verdana" panose="020B0604030504040204" pitchFamily="34" charset="0"/>
                <a:cs typeface="Verdana" panose="020B0604030504040204" pitchFamily="34" charset="0"/>
              </a:rPr>
              <a:t>Regional </a:t>
            </a:r>
          </a:p>
          <a:p>
            <a:pPr marL="349250" algn="l"/>
            <a:r>
              <a:rPr lang="en-US" sz="2800" dirty="0">
                <a:latin typeface="Verdana" panose="020B0604030504040204" pitchFamily="34" charset="0"/>
                <a:ea typeface="Verdana" panose="020B0604030504040204" pitchFamily="34" charset="0"/>
                <a:cs typeface="Verdana" panose="020B0604030504040204" pitchFamily="34" charset="0"/>
              </a:rPr>
              <a:t>Conservation </a:t>
            </a:r>
          </a:p>
          <a:p>
            <a:pPr marL="349250" algn="l"/>
            <a:r>
              <a:rPr lang="en-US" sz="2800" dirty="0">
                <a:latin typeface="Verdana" panose="020B0604030504040204" pitchFamily="34" charset="0"/>
                <a:ea typeface="Verdana" panose="020B0604030504040204" pitchFamily="34" charset="0"/>
                <a:cs typeface="Verdana" panose="020B0604030504040204" pitchFamily="34" charset="0"/>
              </a:rPr>
              <a:t>Planning</a:t>
            </a:r>
          </a:p>
        </p:txBody>
      </p:sp>
      <p:pic>
        <p:nvPicPr>
          <p:cNvPr id="5" name="Picture 4">
            <a:extLst>
              <a:ext uri="{FF2B5EF4-FFF2-40B4-BE49-F238E27FC236}">
                <a16:creationId xmlns:a16="http://schemas.microsoft.com/office/drawing/2014/main" id="{0AEBBC59-E020-7B45-910E-896F96BC565C}"/>
              </a:ext>
            </a:extLst>
          </p:cNvPr>
          <p:cNvPicPr>
            <a:picLocks noChangeAspect="1"/>
          </p:cNvPicPr>
          <p:nvPr/>
        </p:nvPicPr>
        <p:blipFill rotWithShape="1">
          <a:blip r:embed="rId3">
            <a:extLst>
              <a:ext uri="{28A0092B-C50C-407E-A947-70E740481C1C}">
                <a14:useLocalDpi xmlns:a14="http://schemas.microsoft.com/office/drawing/2010/main" val="0"/>
              </a:ext>
            </a:extLst>
          </a:blip>
          <a:srcRect l="1635" t="3150" r="9736" b="5930"/>
          <a:stretch/>
        </p:blipFill>
        <p:spPr>
          <a:xfrm>
            <a:off x="3817089" y="1593899"/>
            <a:ext cx="4766493" cy="4889612"/>
          </a:xfrm>
          <a:prstGeom prst="rect">
            <a:avLst/>
          </a:prstGeom>
          <a:ln>
            <a:solidFill>
              <a:schemeClr val="bg1"/>
            </a:solidFill>
          </a:ln>
        </p:spPr>
      </p:pic>
    </p:spTree>
    <p:extLst>
      <p:ext uri="{BB962C8B-B14F-4D97-AF65-F5344CB8AC3E}">
        <p14:creationId xmlns:p14="http://schemas.microsoft.com/office/powerpoint/2010/main" val="701735532"/>
      </p:ext>
    </p:extLst>
  </p:cSld>
  <p:clrMapOvr>
    <a:masterClrMapping/>
  </p:clrMapOvr>
  <mc:AlternateContent xmlns:mc="http://schemas.openxmlformats.org/markup-compatibility/2006" xmlns:p14="http://schemas.microsoft.com/office/powerpoint/2010/main">
    <mc:Choice Requires="p14">
      <p:transition spd="slow" p14:dur="3000" advTm="3000">
        <p:wipe/>
      </p:transition>
    </mc:Choice>
    <mc:Fallback xmlns="">
      <p:transition spd="slow" advTm="3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81947"/>
            <a:ext cx="5725682" cy="740435"/>
          </a:xfrm>
          <a:solidFill>
            <a:srgbClr val="CFD5EA"/>
          </a:solidFill>
        </p:spPr>
        <p:txBody>
          <a:bodyPr>
            <a:normAutofit/>
          </a:bodyPr>
          <a:lstStyle/>
          <a:p>
            <a:pPr marL="288925" indent="-169863"/>
            <a:r>
              <a:rPr lang="en-US" sz="3200" dirty="0">
                <a:highlight>
                  <a:srgbClr val="CFD5EA"/>
                </a:highlight>
                <a:latin typeface="Verdana" panose="020B0604030504040204" pitchFamily="34" charset="0"/>
                <a:ea typeface="Verdana" panose="020B0604030504040204" pitchFamily="34" charset="0"/>
                <a:cs typeface="Verdana" panose="020B0604030504040204" pitchFamily="34" charset="0"/>
              </a:rPr>
              <a:t>What is an RCP?</a:t>
            </a:r>
          </a:p>
        </p:txBody>
      </p:sp>
      <p:sp>
        <p:nvSpPr>
          <p:cNvPr id="3" name="Content Placeholder 2"/>
          <p:cNvSpPr>
            <a:spLocks noGrp="1"/>
          </p:cNvSpPr>
          <p:nvPr>
            <p:ph idx="1"/>
          </p:nvPr>
        </p:nvSpPr>
        <p:spPr>
          <a:xfrm>
            <a:off x="495615" y="1436914"/>
            <a:ext cx="3078857" cy="4939139"/>
          </a:xfrm>
          <a:solidFill>
            <a:srgbClr val="CFD5EA"/>
          </a:solidFill>
        </p:spPr>
        <p:txBody>
          <a:bodyPr>
            <a:noAutofit/>
          </a:bodyPr>
          <a:lstStyle/>
          <a:p>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1800" dirty="0">
                <a:latin typeface="Verdana" panose="020B0604030504040204" pitchFamily="34" charset="0"/>
                <a:ea typeface="Verdana" panose="020B0604030504040204" pitchFamily="34" charset="0"/>
                <a:cs typeface="Verdana" panose="020B0604030504040204" pitchFamily="34" charset="0"/>
              </a:rPr>
              <a:t>An informal partnership created to advance the pace  of conservation</a:t>
            </a:r>
          </a:p>
          <a:p>
            <a:r>
              <a:rPr lang="en-US" sz="1800" dirty="0">
                <a:latin typeface="Verdana" panose="020B0604030504040204" pitchFamily="34" charset="0"/>
                <a:ea typeface="Verdana" panose="020B0604030504040204" pitchFamily="34" charset="0"/>
                <a:cs typeface="Verdana" panose="020B0604030504040204" pitchFamily="34" charset="0"/>
              </a:rPr>
              <a:t>May involve private and public organizations, agencies, non-profits and citizens</a:t>
            </a:r>
          </a:p>
          <a:p>
            <a:r>
              <a:rPr lang="en-US" sz="1800" dirty="0">
                <a:latin typeface="Verdana" panose="020B0604030504040204" pitchFamily="34" charset="0"/>
                <a:ea typeface="Verdana" panose="020B0604030504040204" pitchFamily="34" charset="0"/>
                <a:cs typeface="Verdana" panose="020B0604030504040204" pitchFamily="34" charset="0"/>
              </a:rPr>
              <a:t>Participants work together to develop and implement a shared, long-term conservation vision across boundaries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619" y="2110761"/>
            <a:ext cx="5314371" cy="3876452"/>
          </a:xfrm>
          <a:prstGeom prst="rect">
            <a:avLst/>
          </a:prstGeom>
          <a:noFill/>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2967081"/>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D5EA"/>
        </a:solidFill>
        <a:effectLst/>
      </p:bgPr>
    </p:bg>
    <p:spTree>
      <p:nvGrpSpPr>
        <p:cNvPr id="1" name=""/>
        <p:cNvGrpSpPr/>
        <p:nvPr/>
      </p:nvGrpSpPr>
      <p:grpSpPr>
        <a:xfrm>
          <a:off x="0" y="0"/>
          <a:ext cx="0" cy="0"/>
          <a:chOff x="0" y="0"/>
          <a:chExt cx="0" cy="0"/>
        </a:xfrm>
      </p:grpSpPr>
      <p:pic>
        <p:nvPicPr>
          <p:cNvPr id="4" name="Picture 3" descr="RCPs 2015_11_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67" y="344517"/>
            <a:ext cx="8358865" cy="6168966"/>
          </a:xfrm>
          <a:prstGeom prst="rect">
            <a:avLst/>
          </a:prstGeom>
          <a:effectLst>
            <a:outerShdw blurRad="50800" dist="38100" dir="2700000" algn="tl" rotWithShape="0">
              <a:prstClr val="black">
                <a:alpha val="40000"/>
              </a:prstClr>
            </a:outerShdw>
          </a:effectLst>
        </p:spPr>
      </p:pic>
      <p:sp>
        <p:nvSpPr>
          <p:cNvPr id="2" name="Rectangle 1"/>
          <p:cNvSpPr/>
          <p:nvPr/>
        </p:nvSpPr>
        <p:spPr>
          <a:xfrm>
            <a:off x="5294814" y="5683569"/>
            <a:ext cx="2699278" cy="128126"/>
          </a:xfrm>
          <a:prstGeom prst="rect">
            <a:avLst/>
          </a:prstGeom>
          <a:solidFill>
            <a:srgbClr val="FF0000">
              <a:alpha val="20000"/>
            </a:srgb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723035397"/>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D5EA"/>
        </a:solidFill>
        <a:effectLst/>
      </p:bgPr>
    </p:bg>
    <p:spTree>
      <p:nvGrpSpPr>
        <p:cNvPr id="1" name=""/>
        <p:cNvGrpSpPr/>
        <p:nvPr/>
      </p:nvGrpSpPr>
      <p:grpSpPr>
        <a:xfrm>
          <a:off x="0" y="0"/>
          <a:ext cx="0" cy="0"/>
          <a:chOff x="0" y="0"/>
          <a:chExt cx="0" cy="0"/>
        </a:xfrm>
      </p:grpSpPr>
      <p:pic>
        <p:nvPicPr>
          <p:cNvPr id="11" name="Picture 10" descr="A insect on the ground&#10;&#10;Description automatically generated">
            <a:extLst>
              <a:ext uri="{FF2B5EF4-FFF2-40B4-BE49-F238E27FC236}">
                <a16:creationId xmlns:a16="http://schemas.microsoft.com/office/drawing/2014/main" id="{0607C8D8-BED3-B54E-88D5-B0FE54828899}"/>
              </a:ext>
            </a:extLst>
          </p:cNvPr>
          <p:cNvPicPr>
            <a:picLocks noChangeAspect="1"/>
          </p:cNvPicPr>
          <p:nvPr/>
        </p:nvPicPr>
        <p:blipFill>
          <a:blip r:embed="rId2"/>
          <a:stretch>
            <a:fillRect/>
          </a:stretch>
        </p:blipFill>
        <p:spPr>
          <a:xfrm>
            <a:off x="662505" y="1270013"/>
            <a:ext cx="2968023" cy="1979648"/>
          </a:xfrm>
          <a:prstGeom prst="rect">
            <a:avLst/>
          </a:prstGeom>
          <a:effectLst>
            <a:outerShdw blurRad="50800" dist="38100" dir="2700000" algn="tl" rotWithShape="0">
              <a:prstClr val="black">
                <a:alpha val="40000"/>
              </a:prstClr>
            </a:outerShdw>
          </a:effectLst>
        </p:spPr>
      </p:pic>
      <p:pic>
        <p:nvPicPr>
          <p:cNvPr id="7" name="Picture 6" descr="A close up of a lush green field&#10;&#10;Description automatically generated">
            <a:extLst>
              <a:ext uri="{FF2B5EF4-FFF2-40B4-BE49-F238E27FC236}">
                <a16:creationId xmlns:a16="http://schemas.microsoft.com/office/drawing/2014/main" id="{8E3EAB0C-790D-5743-A59B-4E443BFE9561}"/>
              </a:ext>
            </a:extLst>
          </p:cNvPr>
          <p:cNvPicPr>
            <a:picLocks noChangeAspect="1"/>
          </p:cNvPicPr>
          <p:nvPr/>
        </p:nvPicPr>
        <p:blipFill>
          <a:blip r:embed="rId3"/>
          <a:stretch>
            <a:fillRect/>
          </a:stretch>
        </p:blipFill>
        <p:spPr>
          <a:xfrm>
            <a:off x="668687" y="3611090"/>
            <a:ext cx="3711887" cy="2743200"/>
          </a:xfrm>
          <a:prstGeom prst="rect">
            <a:avLst/>
          </a:prstGeom>
        </p:spPr>
      </p:pic>
      <p:pic>
        <p:nvPicPr>
          <p:cNvPr id="9" name="Picture 8" descr="A body of water surrounded by trees&#10;&#10;Description automatically generated">
            <a:extLst>
              <a:ext uri="{FF2B5EF4-FFF2-40B4-BE49-F238E27FC236}">
                <a16:creationId xmlns:a16="http://schemas.microsoft.com/office/drawing/2014/main" id="{33BD5679-481B-B540-8A98-7B09FF14AC8B}"/>
              </a:ext>
            </a:extLst>
          </p:cNvPr>
          <p:cNvPicPr>
            <a:picLocks noChangeAspect="1"/>
          </p:cNvPicPr>
          <p:nvPr/>
        </p:nvPicPr>
        <p:blipFill>
          <a:blip r:embed="rId4"/>
          <a:stretch>
            <a:fillRect/>
          </a:stretch>
        </p:blipFill>
        <p:spPr>
          <a:xfrm>
            <a:off x="4005712" y="1270013"/>
            <a:ext cx="4106779" cy="2743200"/>
          </a:xfrm>
          <a:prstGeom prst="rect">
            <a:avLst/>
          </a:prstGeom>
          <a:effectLst>
            <a:outerShdw blurRad="50800" dist="38100" dir="2700000" algn="tl" rotWithShape="0">
              <a:prstClr val="black">
                <a:alpha val="40000"/>
              </a:prstClr>
            </a:outerShdw>
          </a:effectLst>
        </p:spPr>
      </p:pic>
      <p:pic>
        <p:nvPicPr>
          <p:cNvPr id="5" name="Picture 4" descr="A sign on the side of a mountain&#10;&#10;Description automatically generated">
            <a:extLst>
              <a:ext uri="{FF2B5EF4-FFF2-40B4-BE49-F238E27FC236}">
                <a16:creationId xmlns:a16="http://schemas.microsoft.com/office/drawing/2014/main" id="{D66B26F9-C907-F94B-9B04-D7A7ECB1168B}"/>
              </a:ext>
            </a:extLst>
          </p:cNvPr>
          <p:cNvPicPr>
            <a:picLocks noChangeAspect="1"/>
          </p:cNvPicPr>
          <p:nvPr/>
        </p:nvPicPr>
        <p:blipFill>
          <a:blip r:embed="rId5"/>
          <a:stretch>
            <a:fillRect/>
          </a:stretch>
        </p:blipFill>
        <p:spPr>
          <a:xfrm>
            <a:off x="4870082" y="3593454"/>
            <a:ext cx="3720000" cy="274320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F0306840-59E1-6140-A771-B57DA8745AF6}"/>
              </a:ext>
            </a:extLst>
          </p:cNvPr>
          <p:cNvSpPr txBox="1"/>
          <p:nvPr/>
        </p:nvSpPr>
        <p:spPr>
          <a:xfrm>
            <a:off x="1" y="480037"/>
            <a:ext cx="7261054" cy="523220"/>
          </a:xfrm>
          <a:prstGeom prst="rect">
            <a:avLst/>
          </a:prstGeom>
          <a:noFill/>
        </p:spPr>
        <p:txBody>
          <a:bodyPr wrap="square" rtlCol="0">
            <a:spAutoFit/>
          </a:bodyPr>
          <a:lstStyle/>
          <a:p>
            <a:pPr indent="466725"/>
            <a:r>
              <a:rPr lang="en-US" sz="2800" dirty="0">
                <a:latin typeface="Verdana" panose="020B0604030504040204" pitchFamily="34" charset="0"/>
                <a:ea typeface="Verdana" panose="020B0604030504040204" pitchFamily="34" charset="0"/>
                <a:cs typeface="Verdana" panose="020B0604030504040204" pitchFamily="34" charset="0"/>
              </a:rPr>
              <a:t>So much biodiversity. So little time. </a:t>
            </a:r>
          </a:p>
        </p:txBody>
      </p:sp>
    </p:spTree>
    <p:extLst>
      <p:ext uri="{BB962C8B-B14F-4D97-AF65-F5344CB8AC3E}">
        <p14:creationId xmlns:p14="http://schemas.microsoft.com/office/powerpoint/2010/main" val="1259564179"/>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F1743672-AC6B-0347-8E87-B656C91C1228}"/>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EFBE573-1B04-DB44-849F-493A09A093F9}"/>
              </a:ext>
            </a:extLst>
          </p:cNvPr>
          <p:cNvSpPr txBox="1"/>
          <p:nvPr/>
        </p:nvSpPr>
        <p:spPr>
          <a:xfrm>
            <a:off x="3335867" y="745067"/>
            <a:ext cx="4402666" cy="461665"/>
          </a:xfrm>
          <a:prstGeom prst="rect">
            <a:avLst/>
          </a:prstGeom>
          <a:noFill/>
        </p:spPr>
        <p:txBody>
          <a:bodyPr wrap="square" rtlCol="0">
            <a:spAutoFit/>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So Many Points of View.</a:t>
            </a:r>
          </a:p>
        </p:txBody>
      </p:sp>
      <p:sp>
        <p:nvSpPr>
          <p:cNvPr id="5" name="TextBox 4">
            <a:extLst>
              <a:ext uri="{FF2B5EF4-FFF2-40B4-BE49-F238E27FC236}">
                <a16:creationId xmlns:a16="http://schemas.microsoft.com/office/drawing/2014/main" id="{B99D95DF-B4F2-2C48-B61B-9FA832EE8F51}"/>
              </a:ext>
            </a:extLst>
          </p:cNvPr>
          <p:cNvSpPr txBox="1"/>
          <p:nvPr/>
        </p:nvSpPr>
        <p:spPr>
          <a:xfrm>
            <a:off x="4182533" y="4572000"/>
            <a:ext cx="4794902" cy="523220"/>
          </a:xfrm>
          <a:prstGeom prst="rect">
            <a:avLst/>
          </a:prstGeom>
          <a:noFill/>
        </p:spPr>
        <p:txBody>
          <a:bodyPr wrap="none" rtlCol="0">
            <a:spAutoFit/>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Each one of them critical.</a:t>
            </a:r>
          </a:p>
        </p:txBody>
      </p:sp>
    </p:spTree>
    <p:extLst>
      <p:ext uri="{BB962C8B-B14F-4D97-AF65-F5344CB8AC3E}">
        <p14:creationId xmlns:p14="http://schemas.microsoft.com/office/powerpoint/2010/main" val="1750037423"/>
      </p:ext>
    </p:extLst>
  </p:cSld>
  <p:clrMapOvr>
    <a:masterClrMapping/>
  </p:clrMapOvr>
  <mc:AlternateContent xmlns:mc="http://schemas.openxmlformats.org/markup-compatibility/2006" xmlns:p14="http://schemas.microsoft.com/office/powerpoint/2010/main">
    <mc:Choice Requires="p14">
      <p:transition spd="slow" p14:dur="10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238</Words>
  <Application>Microsoft Macintosh PowerPoint</Application>
  <PresentationFormat>On-screen Show (4:3)</PresentationFormat>
  <Paragraphs>26</Paragraphs>
  <Slides>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Verdana</vt:lpstr>
      <vt:lpstr>Office Theme</vt:lpstr>
      <vt:lpstr>Do You See What I See? Regional Conservation Planning Workshop</vt:lpstr>
      <vt:lpstr>Massachusetts Coastal Pine Barrens Regional Conservation Partnership (RCP)</vt:lpstr>
      <vt:lpstr>What is an RCP?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You See What I See? Regional Conservation Planning Workshop</dc:title>
  <dc:creator>Sharl Heller</dc:creator>
  <cp:lastModifiedBy>Sharl Heller</cp:lastModifiedBy>
  <cp:revision>6</cp:revision>
  <dcterms:created xsi:type="dcterms:W3CDTF">2019-07-09T20:17:42Z</dcterms:created>
  <dcterms:modified xsi:type="dcterms:W3CDTF">2019-07-24T13:39:56Z</dcterms:modified>
</cp:coreProperties>
</file>