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0" r:id="rId5"/>
  </p:sldMasterIdLst>
  <p:notesMasterIdLst>
    <p:notesMasterId r:id="rId25"/>
  </p:notesMasterIdLst>
  <p:sldIdLst>
    <p:sldId id="259" r:id="rId6"/>
    <p:sldId id="524" r:id="rId7"/>
    <p:sldId id="525" r:id="rId8"/>
    <p:sldId id="526" r:id="rId9"/>
    <p:sldId id="527" r:id="rId10"/>
    <p:sldId id="528" r:id="rId11"/>
    <p:sldId id="529" r:id="rId12"/>
    <p:sldId id="530" r:id="rId13"/>
    <p:sldId id="531" r:id="rId14"/>
    <p:sldId id="532" r:id="rId15"/>
    <p:sldId id="533" r:id="rId16"/>
    <p:sldId id="534" r:id="rId17"/>
    <p:sldId id="535" r:id="rId18"/>
    <p:sldId id="536" r:id="rId19"/>
    <p:sldId id="537" r:id="rId20"/>
    <p:sldId id="538" r:id="rId21"/>
    <p:sldId id="539" r:id="rId22"/>
    <p:sldId id="540" r:id="rId23"/>
    <p:sldId id="42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7390"/>
    <a:srgbClr val="53565A"/>
    <a:srgbClr val="FCB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973" autoAdjust="0"/>
    <p:restoredTop sz="89183" autoAdjust="0"/>
  </p:normalViewPr>
  <p:slideViewPr>
    <p:cSldViewPr snapToGrid="0">
      <p:cViewPr varScale="1">
        <p:scale>
          <a:sx n="104" d="100"/>
          <a:sy n="104" d="100"/>
        </p:scale>
        <p:origin x="169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6F23C-5F4C-4F87-A52F-07785E04DA56}" type="datetimeFigureOut">
              <a:rPr lang="en-US" smtClean="0"/>
              <a:t>7/24/19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5BFB9-5D60-45BC-BD85-73AC66126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9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E2BD7A8-D290-4A8D-8F16-9BC1322DD7C4}" type="slidenum">
              <a:rPr kumimoji="0" lang="en-US" altLang="en-US" sz="1200" smtClean="0"/>
              <a:pPr/>
              <a:t>18</a:t>
            </a:fld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00938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0A8D-99E3-426A-9779-82EEE1971903}" type="datetimeFigureOut">
              <a:rPr lang="en-US" smtClean="0"/>
              <a:t>7/24/19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F5B0-161C-4326-9E0B-FE5DCF63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7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0A8D-99E3-426A-9779-82EEE1971903}" type="datetimeFigureOut">
              <a:rPr lang="en-US" smtClean="0"/>
              <a:t>7/24/19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F5B0-161C-4326-9E0B-FE5DCF63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2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0A8D-99E3-426A-9779-82EEE1971903}" type="datetimeFigureOut">
              <a:rPr lang="en-US" smtClean="0"/>
              <a:t>7/24/19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F5B0-161C-4326-9E0B-FE5DCF63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68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F3F8-5B50-4D7E-A50C-A8B408A3D7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611D-F9DF-44EA-8EC3-983344D21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57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>
                <a:solidFill>
                  <a:srgbClr val="00739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F3F8-5B50-4D7E-A50C-A8B408A3D7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611D-F9DF-44EA-8EC3-983344D21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5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F3F8-5B50-4D7E-A50C-A8B408A3D7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611D-F9DF-44EA-8EC3-983344D21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40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F3F8-5B50-4D7E-A50C-A8B408A3D7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611D-F9DF-44EA-8EC3-983344D21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856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F3F8-5B50-4D7E-A50C-A8B408A3D7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611D-F9DF-44EA-8EC3-983344D21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924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F3F8-5B50-4D7E-A50C-A8B408A3D7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611D-F9DF-44EA-8EC3-983344D21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36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F3F8-5B50-4D7E-A50C-A8B408A3D7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611D-F9DF-44EA-8EC3-983344D21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38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F3F8-5B50-4D7E-A50C-A8B408A3D7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611D-F9DF-44EA-8EC3-983344D21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0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0A8D-99E3-426A-9779-82EEE1971903}" type="datetimeFigureOut">
              <a:rPr lang="en-US" smtClean="0"/>
              <a:t>7/24/19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F5B0-161C-4326-9E0B-FE5DCF63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98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F3F8-5B50-4D7E-A50C-A8B408A3D7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611D-F9DF-44EA-8EC3-983344D21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36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F3F8-5B50-4D7E-A50C-A8B408A3D7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611D-F9DF-44EA-8EC3-983344D21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962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F3F8-5B50-4D7E-A50C-A8B408A3D7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611D-F9DF-44EA-8EC3-983344D21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72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0A8D-99E3-426A-9779-82EEE1971903}" type="datetimeFigureOut">
              <a:rPr lang="en-US" smtClean="0"/>
              <a:t>7/24/19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F5B0-161C-4326-9E0B-FE5DCF63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82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0A8D-99E3-426A-9779-82EEE1971903}" type="datetimeFigureOut">
              <a:rPr lang="en-US" smtClean="0"/>
              <a:t>7/24/19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F5B0-161C-4326-9E0B-FE5DCF63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0A8D-99E3-426A-9779-82EEE1971903}" type="datetimeFigureOut">
              <a:rPr lang="en-US" smtClean="0"/>
              <a:t>7/24/19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F5B0-161C-4326-9E0B-FE5DCF63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8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0A8D-99E3-426A-9779-82EEE1971903}" type="datetimeFigureOut">
              <a:rPr lang="en-US" smtClean="0"/>
              <a:t>7/24/19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F5B0-161C-4326-9E0B-FE5DCF63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8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0A8D-99E3-426A-9779-82EEE1971903}" type="datetimeFigureOut">
              <a:rPr lang="en-US" smtClean="0"/>
              <a:t>7/24/19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F5B0-161C-4326-9E0B-FE5DCF63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6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0A8D-99E3-426A-9779-82EEE1971903}" type="datetimeFigureOut">
              <a:rPr lang="en-US" smtClean="0"/>
              <a:t>7/24/19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F5B0-161C-4326-9E0B-FE5DCF63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91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0A8D-99E3-426A-9779-82EEE1971903}" type="datetimeFigureOut">
              <a:rPr lang="en-US" smtClean="0"/>
              <a:t>7/24/19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F5B0-161C-4326-9E0B-FE5DCF63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1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20A8D-99E3-426A-9779-82EEE1971903}" type="datetimeFigureOut">
              <a:rPr lang="en-US" smtClean="0"/>
              <a:t>7/24/19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1F5B0-161C-4326-9E0B-FE5DCF63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483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CC6F3F8-5B50-4D7E-A50C-A8B408A3D7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F7611D-F9DF-44EA-8EC3-983344D21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3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36" y="-427681"/>
            <a:ext cx="3934443" cy="30402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2939" y="2400393"/>
            <a:ext cx="82197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/>
                </a:solidFill>
              </a:rPr>
              <a:t>Integrating Resiliency and Green Infrastructure: </a:t>
            </a:r>
            <a:br>
              <a:rPr lang="en-US" sz="3200" dirty="0">
                <a:solidFill>
                  <a:schemeClr val="bg2"/>
                </a:solidFill>
              </a:rPr>
            </a:br>
            <a:r>
              <a:rPr lang="en-US" sz="3200" dirty="0">
                <a:solidFill>
                  <a:schemeClr val="bg2"/>
                </a:solidFill>
              </a:rPr>
              <a:t>Massachusetts Case Studies</a:t>
            </a:r>
            <a:br>
              <a:rPr lang="en-US" sz="4400" dirty="0">
                <a:solidFill>
                  <a:schemeClr val="bg2"/>
                </a:solidFill>
              </a:rPr>
            </a:br>
            <a:endParaRPr lang="en-US" sz="4400" dirty="0">
              <a:solidFill>
                <a:schemeClr val="bg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2400" y="4733345"/>
            <a:ext cx="707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Eric Walberg, AICP: Senior Program Leader, Climate Services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422400" y="4136256"/>
            <a:ext cx="6996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Heather McElroy, Natural Resources Program Manager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099" y="513324"/>
            <a:ext cx="1196463" cy="134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18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Whittenton</a:t>
            </a:r>
            <a:r>
              <a:rPr lang="en-US" b="1" dirty="0"/>
              <a:t> Mill Dam Removal </a:t>
            </a:r>
            <a:br>
              <a:rPr lang="en-US" b="1" dirty="0"/>
            </a:br>
            <a:r>
              <a:rPr lang="en-US" b="1" dirty="0"/>
              <a:t>Taunton, 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Restored diadromous fish passage, increasing recreational and fishing opportunities</a:t>
            </a:r>
          </a:p>
          <a:p>
            <a:r>
              <a:rPr lang="en-US" dirty="0">
                <a:solidFill>
                  <a:schemeClr val="tx2"/>
                </a:solidFill>
              </a:rPr>
              <a:t>The area of the former reservoir adds flood storage capacity and reduces flood risks</a:t>
            </a:r>
          </a:p>
          <a:p>
            <a:r>
              <a:rPr lang="en-US" dirty="0">
                <a:solidFill>
                  <a:schemeClr val="tx2"/>
                </a:solidFill>
              </a:rPr>
              <a:t>Water quality has improved without the reservoir, and there are fewer algal blooms and associated fish kills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38419" flipV="1">
            <a:off x="6552558" y="5080841"/>
            <a:ext cx="1945061" cy="317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67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Little Pond Shellfish Project</a:t>
            </a:r>
            <a:br>
              <a:rPr lang="en-US" b="1" dirty="0"/>
            </a:br>
            <a:r>
              <a:rPr lang="en-US" b="1" dirty="0"/>
              <a:t>Falmouth, 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Little Pond is a salt water estuary with water quality problems</a:t>
            </a:r>
          </a:p>
          <a:p>
            <a:r>
              <a:rPr lang="en-US" dirty="0">
                <a:solidFill>
                  <a:schemeClr val="tx2"/>
                </a:solidFill>
              </a:rPr>
              <a:t>Head of pond includes harbor and marina, coastal development</a:t>
            </a:r>
          </a:p>
          <a:p>
            <a:r>
              <a:rPr lang="en-US" dirty="0">
                <a:solidFill>
                  <a:schemeClr val="tx2"/>
                </a:solidFill>
              </a:rPr>
              <a:t>Project purpose is to test removal of nitrogen from water using shellfish</a:t>
            </a:r>
          </a:p>
          <a:p>
            <a:r>
              <a:rPr lang="en-US" dirty="0">
                <a:solidFill>
                  <a:schemeClr val="tx2"/>
                </a:solidFill>
              </a:rPr>
              <a:t>2.5 million oysters are being grown in floating bags</a:t>
            </a:r>
          </a:p>
          <a:p>
            <a:r>
              <a:rPr lang="en-US" dirty="0">
                <a:solidFill>
                  <a:schemeClr val="tx2"/>
                </a:solidFill>
              </a:rPr>
              <a:t>Water quality monitoring program; plan to collect 3 years data</a:t>
            </a:r>
          </a:p>
          <a:p>
            <a:r>
              <a:rPr lang="en-US" dirty="0">
                <a:solidFill>
                  <a:schemeClr val="tx2"/>
                </a:solidFill>
              </a:rPr>
              <a:t>Other shellfish propagation pilots around the </a:t>
            </a:r>
            <a:r>
              <a:rPr lang="en-US" dirty="0"/>
              <a:t>Cape…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38419" flipV="1">
            <a:off x="6552558" y="5080841"/>
            <a:ext cx="1945061" cy="317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34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rcgis.com/sharing/rest/content/items/9078ddea9ef54be6bcca2769d3387a40/resources/LARGE_1406836573_17__1492623254988__w700.jpeg">
            <a:extLst>
              <a:ext uri="{FF2B5EF4-FFF2-40B4-BE49-F238E27FC236}">
                <a16:creationId xmlns:a16="http://schemas.microsoft.com/office/drawing/2014/main" id="{616BB77F-1BB8-49CC-9237-5913EA869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490" y="2587476"/>
            <a:ext cx="5000625" cy="332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14369F-CED5-4861-BAE0-BC9BF7C97A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8"/>
          <a:stretch/>
        </p:blipFill>
        <p:spPr>
          <a:xfrm>
            <a:off x="147886" y="1086732"/>
            <a:ext cx="4963886" cy="300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22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h3.googleusercontent.com/-Eughnr-Wsns/VYrE9K5uUVI/AAAAAAAAANk/AZ6yODtVzCg/s1600/Mashpee%25252520Shellfish%25252520Project%25252520-%25252520Americorps.JPG">
            <a:extLst>
              <a:ext uri="{FF2B5EF4-FFF2-40B4-BE49-F238E27FC236}">
                <a16:creationId xmlns:a16="http://schemas.microsoft.com/office/drawing/2014/main" id="{B952CD50-2079-4BC1-BA6B-18B41DC91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7251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rcgis.com/sharing/rest/content/items/9078ddea9ef54be6bcca2769d3387a40/resources/pic%201__1500484270791__w760.png">
            <a:extLst>
              <a:ext uri="{FF2B5EF4-FFF2-40B4-BE49-F238E27FC236}">
                <a16:creationId xmlns:a16="http://schemas.microsoft.com/office/drawing/2014/main" id="{AB83551F-1410-403C-AE9B-88674A71F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021" y="3235284"/>
            <a:ext cx="4817979" cy="279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554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Muddy Creek Wetland Restoration</a:t>
            </a:r>
            <a:br>
              <a:rPr lang="en-US" b="1" dirty="0"/>
            </a:br>
            <a:r>
              <a:rPr lang="en-US" b="1" dirty="0"/>
              <a:t>Harwich/Chatham, 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Tidally restricted creek on Pleasant Bay; undersized culvert</a:t>
            </a:r>
          </a:p>
          <a:p>
            <a:r>
              <a:rPr lang="en-US" dirty="0">
                <a:solidFill>
                  <a:schemeClr val="tx2"/>
                </a:solidFill>
              </a:rPr>
              <a:t>Project replaced culvert with a 94 ft bridge</a:t>
            </a:r>
          </a:p>
          <a:p>
            <a:r>
              <a:rPr lang="en-US" dirty="0">
                <a:solidFill>
                  <a:schemeClr val="tx2"/>
                </a:solidFill>
              </a:rPr>
              <a:t>Restored tidal flow and salinity in estuary</a:t>
            </a:r>
          </a:p>
          <a:p>
            <a:r>
              <a:rPr lang="en-US" dirty="0">
                <a:solidFill>
                  <a:schemeClr val="tx2"/>
                </a:solidFill>
              </a:rPr>
              <a:t>Change in vegetation, restoration of salt marsh, fish passage, improved habitat, invasive species abatement, recreational access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38419" flipV="1">
            <a:off x="6552558" y="5080841"/>
            <a:ext cx="1945061" cy="317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64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h3.googleusercontent.com/-ggLC6UEmDjk/VYjcpzRBRBI/AAAAAAAAAI4/DXJwXsFnj1s/s1600/Muddy%25252520Creek%25252520Wetland%25252520Restoration%25252520Project.jpg">
            <a:extLst>
              <a:ext uri="{FF2B5EF4-FFF2-40B4-BE49-F238E27FC236}">
                <a16:creationId xmlns:a16="http://schemas.microsoft.com/office/drawing/2014/main" id="{9B3C7988-42C2-4BD4-BFCB-EC4965D78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379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9FEC1D-58C3-4433-9D2F-542EF0A063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857250"/>
            <a:ext cx="77070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27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E26148-C126-47EF-BAAF-EEE0EAAF0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857250"/>
            <a:ext cx="77070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83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529936"/>
            <a:ext cx="6172200" cy="857250"/>
          </a:xfrm>
        </p:spPr>
        <p:txBody>
          <a:bodyPr/>
          <a:lstStyle/>
          <a:p>
            <a:pPr algn="ctr">
              <a:defRPr/>
            </a:pPr>
            <a:r>
              <a:rPr lang="en-US" sz="3000" b="1" dirty="0"/>
              <a:t>Project Funding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 bwMode="auto">
          <a:xfrm>
            <a:off x="1485900" y="1714501"/>
            <a:ext cx="6172200" cy="33944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1800" dirty="0">
                <a:solidFill>
                  <a:schemeClr val="tx2"/>
                </a:solidFill>
              </a:rPr>
              <a:t>Municipal Funds</a:t>
            </a:r>
          </a:p>
          <a:p>
            <a:r>
              <a:rPr lang="en-US" altLang="en-US" sz="1800" dirty="0">
                <a:solidFill>
                  <a:schemeClr val="tx2"/>
                </a:solidFill>
              </a:rPr>
              <a:t>Chapter 90 Funds</a:t>
            </a:r>
          </a:p>
          <a:p>
            <a:r>
              <a:rPr lang="en-US" altLang="en-US" sz="1800" dirty="0" err="1">
                <a:solidFill>
                  <a:schemeClr val="tx2"/>
                </a:solidFill>
              </a:rPr>
              <a:t>MassWorks</a:t>
            </a:r>
            <a:r>
              <a:rPr lang="en-US" altLang="en-US" sz="1800" dirty="0">
                <a:solidFill>
                  <a:schemeClr val="tx2"/>
                </a:solidFill>
              </a:rPr>
              <a:t> Infrastructure Program if related to economic  development and jobs creation programs</a:t>
            </a:r>
          </a:p>
          <a:p>
            <a:r>
              <a:rPr lang="en-US" altLang="en-US" sz="1800" dirty="0">
                <a:solidFill>
                  <a:schemeClr val="tx2"/>
                </a:solidFill>
              </a:rPr>
              <a:t>TIP Project listing </a:t>
            </a:r>
          </a:p>
          <a:p>
            <a:r>
              <a:rPr lang="en-US" altLang="en-US" sz="1800" dirty="0">
                <a:solidFill>
                  <a:schemeClr val="tx2"/>
                </a:solidFill>
              </a:rPr>
              <a:t>FEMA/MEMA</a:t>
            </a:r>
          </a:p>
          <a:p>
            <a:r>
              <a:rPr lang="en-US" altLang="en-US" sz="1800" dirty="0">
                <a:solidFill>
                  <a:schemeClr val="tx2"/>
                </a:solidFill>
              </a:rPr>
              <a:t>DEP Section 604(b) and Section 319 Grant  Programs</a:t>
            </a:r>
          </a:p>
          <a:p>
            <a:r>
              <a:rPr lang="en-US" altLang="en-US" sz="1800" dirty="0">
                <a:solidFill>
                  <a:schemeClr val="tx2"/>
                </a:solidFill>
              </a:rPr>
              <a:t>Division of Ecological Restoration Grants Program</a:t>
            </a:r>
          </a:p>
          <a:p>
            <a:r>
              <a:rPr lang="en-US" altLang="en-US" sz="1800" dirty="0">
                <a:solidFill>
                  <a:schemeClr val="tx2"/>
                </a:solidFill>
              </a:rPr>
              <a:t>Public – Private Partnership</a:t>
            </a:r>
          </a:p>
          <a:p>
            <a:r>
              <a:rPr lang="en-US" altLang="en-US" sz="1800" dirty="0">
                <a:solidFill>
                  <a:schemeClr val="tx2"/>
                </a:solidFill>
              </a:rPr>
              <a:t>MA CZM Coastal Pollution Remediation Grants </a:t>
            </a:r>
            <a:r>
              <a:rPr lang="en-US" altLang="en-US" sz="1800" dirty="0"/>
              <a:t>(CPR)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38419" flipV="1">
            <a:off x="6552558" y="5080841"/>
            <a:ext cx="1945061" cy="317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81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5199" y="1215548"/>
            <a:ext cx="28541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dirty="0">
                <a:solidFill>
                  <a:srgbClr val="2873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1" t="27287" r="11423" b="27441"/>
          <a:stretch/>
        </p:blipFill>
        <p:spPr>
          <a:xfrm>
            <a:off x="3200400" y="2511285"/>
            <a:ext cx="2743200" cy="127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31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8621" y="1231106"/>
            <a:ext cx="6858000" cy="857250"/>
          </a:xfrm>
          <a:ln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sz="3000" b="1" dirty="0"/>
              <a:t>Case Study Strategies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5900" y="1943101"/>
            <a:ext cx="6400800" cy="334565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altLang="en-US" dirty="0">
                <a:solidFill>
                  <a:schemeClr val="tx2"/>
                </a:solidFill>
              </a:rPr>
              <a:t>Identifying and protecting vulnerable areas containing critical green infrastructure</a:t>
            </a:r>
          </a:p>
          <a:p>
            <a:pPr>
              <a:defRPr/>
            </a:pPr>
            <a:r>
              <a:rPr lang="en-US" altLang="en-US" dirty="0">
                <a:solidFill>
                  <a:schemeClr val="tx2"/>
                </a:solidFill>
              </a:rPr>
              <a:t>Removing dams and restoring natural river function/processes </a:t>
            </a:r>
          </a:p>
          <a:p>
            <a:pPr>
              <a:defRPr/>
            </a:pPr>
            <a:r>
              <a:rPr lang="en-US" altLang="en-US" dirty="0">
                <a:solidFill>
                  <a:schemeClr val="tx2"/>
                </a:solidFill>
              </a:rPr>
              <a:t>Reclaiming Floodplain</a:t>
            </a:r>
          </a:p>
          <a:p>
            <a:pPr>
              <a:defRPr/>
            </a:pPr>
            <a:r>
              <a:rPr lang="en-US" altLang="en-US" dirty="0">
                <a:solidFill>
                  <a:schemeClr val="tx2"/>
                </a:solidFill>
              </a:rPr>
              <a:t>Repurposing degraded portions of the built environment while integrating the resiliency built into the natural environment</a:t>
            </a:r>
          </a:p>
          <a:p>
            <a:pPr marL="0" indent="0">
              <a:buNone/>
              <a:defRPr/>
            </a:pPr>
            <a:r>
              <a:rPr lang="en-US" altLang="en-US" dirty="0">
                <a:solidFill>
                  <a:schemeClr val="tx2"/>
                </a:solidFill>
              </a:rPr>
              <a:t>     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943100" y="3314700"/>
            <a:ext cx="67437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27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38419" flipV="1">
            <a:off x="6552558" y="5080841"/>
            <a:ext cx="1945061" cy="317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52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Mill River Park</a:t>
            </a:r>
            <a:br>
              <a:rPr lang="en-US" b="1" dirty="0"/>
            </a:br>
            <a:r>
              <a:rPr lang="en-US" b="1" dirty="0"/>
              <a:t>Taunton, 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Former police auto impoundment area in Taunton, MA</a:t>
            </a:r>
          </a:p>
          <a:p>
            <a:r>
              <a:rPr lang="en-US" dirty="0">
                <a:solidFill>
                  <a:schemeClr val="tx2"/>
                </a:solidFill>
              </a:rPr>
              <a:t>Site fronts the Mill River</a:t>
            </a:r>
          </a:p>
          <a:p>
            <a:r>
              <a:rPr lang="en-US" dirty="0">
                <a:solidFill>
                  <a:schemeClr val="tx2"/>
                </a:solidFill>
              </a:rPr>
              <a:t>Transformed into a public park with green infrastructure-base storm water treatment and associated educational signage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38419" flipV="1">
            <a:off x="6552558" y="5080841"/>
            <a:ext cx="1945061" cy="317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25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00" y="857250"/>
            <a:ext cx="7045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9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2324"/>
            <a:ext cx="9144000" cy="465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00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Whittenton</a:t>
            </a:r>
            <a:r>
              <a:rPr lang="en-US" b="1" dirty="0"/>
              <a:t> Mill Dam Removal </a:t>
            </a:r>
            <a:br>
              <a:rPr lang="en-US" b="1" dirty="0"/>
            </a:br>
            <a:r>
              <a:rPr lang="en-US" b="1" dirty="0"/>
              <a:t>Taunton, 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Whittenton</a:t>
            </a:r>
            <a:r>
              <a:rPr lang="en-US" dirty="0">
                <a:solidFill>
                  <a:schemeClr val="tx2"/>
                </a:solidFill>
              </a:rPr>
              <a:t> Mill Dam was failing prior to removal </a:t>
            </a:r>
          </a:p>
          <a:p>
            <a:r>
              <a:rPr lang="en-US" dirty="0">
                <a:solidFill>
                  <a:schemeClr val="tx2"/>
                </a:solidFill>
              </a:rPr>
              <a:t>2005 flood caused evacuation of portions of Taunton due to safety concerns</a:t>
            </a:r>
          </a:p>
          <a:p>
            <a:r>
              <a:rPr lang="en-US" dirty="0">
                <a:solidFill>
                  <a:schemeClr val="tx2"/>
                </a:solidFill>
              </a:rPr>
              <a:t>Evacuating Taunton during near dam failure cost $1.5 million</a:t>
            </a:r>
          </a:p>
          <a:p>
            <a:r>
              <a:rPr lang="en-US" dirty="0">
                <a:solidFill>
                  <a:schemeClr val="tx2"/>
                </a:solidFill>
              </a:rPr>
              <a:t>Repairing the Dam would have cost $1.9 million</a:t>
            </a:r>
          </a:p>
          <a:p>
            <a:r>
              <a:rPr lang="en-US" dirty="0">
                <a:solidFill>
                  <a:schemeClr val="tx2"/>
                </a:solidFill>
              </a:rPr>
              <a:t>Removing the </a:t>
            </a:r>
            <a:r>
              <a:rPr lang="en-US" dirty="0" err="1">
                <a:solidFill>
                  <a:schemeClr val="tx2"/>
                </a:solidFill>
              </a:rPr>
              <a:t>Whittenton</a:t>
            </a:r>
            <a:r>
              <a:rPr lang="en-US" dirty="0">
                <a:solidFill>
                  <a:schemeClr val="tx2"/>
                </a:solidFill>
              </a:rPr>
              <a:t> Dam cost $440,000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38419" flipV="1">
            <a:off x="6552558" y="5080841"/>
            <a:ext cx="1945061" cy="317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23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725" y="862480"/>
            <a:ext cx="7489937" cy="513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64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624" y="857250"/>
            <a:ext cx="59727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0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5150"/>
            <a:ext cx="4713357" cy="328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358" y="854605"/>
            <a:ext cx="4446563" cy="29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43616"/>
      </p:ext>
    </p:extLst>
  </p:cSld>
  <p:clrMapOvr>
    <a:masterClrMapping/>
  </p:clrMapOvr>
</p:sld>
</file>

<file path=ppt/theme/theme1.xml><?xml version="1.0" encoding="utf-8"?>
<a:theme xmlns:a="http://schemas.openxmlformats.org/drawingml/2006/main" name="Manomet-Rebrand">
  <a:themeElements>
    <a:clrScheme name="Manomet ReBrand">
      <a:dk1>
        <a:srgbClr val="53565A"/>
      </a:dk1>
      <a:lt1>
        <a:sysClr val="window" lastClr="FFFFFF"/>
      </a:lt1>
      <a:dk2>
        <a:srgbClr val="287390"/>
      </a:dk2>
      <a:lt2>
        <a:srgbClr val="292B2C"/>
      </a:lt2>
      <a:accent1>
        <a:srgbClr val="209D63"/>
      </a:accent1>
      <a:accent2>
        <a:srgbClr val="FCB746"/>
      </a:accent2>
      <a:accent3>
        <a:srgbClr val="A6787C"/>
      </a:accent3>
      <a:accent4>
        <a:srgbClr val="EDB8B3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97E5F4CC56714C83C865143A4C77A1" ma:contentTypeVersion="2" ma:contentTypeDescription="Create a new document." ma:contentTypeScope="" ma:versionID="afc6cbeeea713b5180d0b991bcafbf4b">
  <xsd:schema xmlns:xsd="http://www.w3.org/2001/XMLSchema" xmlns:xs="http://www.w3.org/2001/XMLSchema" xmlns:p="http://schemas.microsoft.com/office/2006/metadata/properties" xmlns:ns2="d897d6a0-ae8c-4294-9bb6-b0bbb91aa7ef" targetNamespace="http://schemas.microsoft.com/office/2006/metadata/properties" ma:root="true" ma:fieldsID="b7619d2f312464c62ceb04731bcfc48d" ns2:_="">
    <xsd:import namespace="d897d6a0-ae8c-4294-9bb6-b0bbb91aa7e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97d6a0-ae8c-4294-9bb6-b0bbb91aa7e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D75550-EEC3-466B-8C8D-5CA20488386D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d897d6a0-ae8c-4294-9bb6-b0bbb91aa7e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ECB886-7117-43A5-B00B-E49C646AE5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28FCFA-6984-448C-9A77-B72A8AC2F4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97d6a0-ae8c-4294-9bb6-b0bbb91aa7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Manomet-Rebrand</Template>
  <TotalTime>6507</TotalTime>
  <Words>364</Words>
  <Application>Microsoft Macintosh PowerPoint</Application>
  <PresentationFormat>On-screen Show (4:3)</PresentationFormat>
  <Paragraphs>47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Roboto</vt:lpstr>
      <vt:lpstr>Roboto Slab</vt:lpstr>
      <vt:lpstr>Times New Roman</vt:lpstr>
      <vt:lpstr>Manomet-Rebrand</vt:lpstr>
      <vt:lpstr>Office Theme</vt:lpstr>
      <vt:lpstr>PowerPoint Presentation</vt:lpstr>
      <vt:lpstr>Case Study Strategies</vt:lpstr>
      <vt:lpstr>Mill River Park Taunton, MA</vt:lpstr>
      <vt:lpstr>PowerPoint Presentation</vt:lpstr>
      <vt:lpstr>PowerPoint Presentation</vt:lpstr>
      <vt:lpstr>Whittenton Mill Dam Removal  Taunton, MA</vt:lpstr>
      <vt:lpstr>PowerPoint Presentation</vt:lpstr>
      <vt:lpstr>PowerPoint Presentation</vt:lpstr>
      <vt:lpstr>PowerPoint Presentation</vt:lpstr>
      <vt:lpstr>Whittenton Mill Dam Removal  Taunton, MA</vt:lpstr>
      <vt:lpstr>Little Pond Shellfish Project Falmouth, MA</vt:lpstr>
      <vt:lpstr>PowerPoint Presentation</vt:lpstr>
      <vt:lpstr>PowerPoint Presentation</vt:lpstr>
      <vt:lpstr>Muddy Creek Wetland Restoration Harwich/Chatham, MA</vt:lpstr>
      <vt:lpstr>PowerPoint Presentation</vt:lpstr>
      <vt:lpstr>PowerPoint Presentation</vt:lpstr>
      <vt:lpstr>PowerPoint Presentation</vt:lpstr>
      <vt:lpstr>Project Funding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Liza LePage</dc:creator>
  <cp:lastModifiedBy>Sharl Heller</cp:lastModifiedBy>
  <cp:revision>330</cp:revision>
  <dcterms:created xsi:type="dcterms:W3CDTF">2015-06-01T20:35:23Z</dcterms:created>
  <dcterms:modified xsi:type="dcterms:W3CDTF">2019-07-24T13:46:54Z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0x010100F297E5F4CC56714C83C865143A4C77A1</vt:lpwstr>
  </property>
</Properties>
</file>