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24"/>
  </p:notesMasterIdLst>
  <p:sldIdLst>
    <p:sldId id="259" r:id="rId6"/>
    <p:sldId id="522" r:id="rId7"/>
    <p:sldId id="523" r:id="rId8"/>
    <p:sldId id="524" r:id="rId9"/>
    <p:sldId id="494" r:id="rId10"/>
    <p:sldId id="525" r:id="rId11"/>
    <p:sldId id="528" r:id="rId12"/>
    <p:sldId id="529" r:id="rId13"/>
    <p:sldId id="530" r:id="rId14"/>
    <p:sldId id="531" r:id="rId15"/>
    <p:sldId id="518" r:id="rId16"/>
    <p:sldId id="519" r:id="rId17"/>
    <p:sldId id="513" r:id="rId18"/>
    <p:sldId id="515" r:id="rId19"/>
    <p:sldId id="516" r:id="rId20"/>
    <p:sldId id="449" r:id="rId21"/>
    <p:sldId id="521" r:id="rId22"/>
    <p:sldId id="42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7390"/>
    <a:srgbClr val="53565A"/>
    <a:srgbClr val="FCB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89116" autoAdjust="0"/>
  </p:normalViewPr>
  <p:slideViewPr>
    <p:cSldViewPr snapToGrid="0">
      <p:cViewPr varScale="1">
        <p:scale>
          <a:sx n="113" d="100"/>
          <a:sy n="113" d="100"/>
        </p:scale>
        <p:origin x="1992" y="184"/>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6F23C-5F4C-4F87-A52F-07785E04DA56}" type="datetimeFigureOut">
              <a:rPr lang="en-US" smtClean="0"/>
              <a:t>7/24/19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5BFB9-5D60-45BC-BD85-73AC66126726}" type="slidenum">
              <a:rPr lang="en-US" smtClean="0"/>
              <a:t>‹#›</a:t>
            </a:fld>
            <a:endParaRPr lang="en-US"/>
          </a:p>
        </p:txBody>
      </p:sp>
    </p:spTree>
    <p:extLst>
      <p:ext uri="{BB962C8B-B14F-4D97-AF65-F5344CB8AC3E}">
        <p14:creationId xmlns:p14="http://schemas.microsoft.com/office/powerpoint/2010/main" val="1795991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7.4: </a:t>
            </a:r>
            <a:r>
              <a:rPr lang="en-US" sz="1200" b="0" i="0" u="none" strike="noStrike" kern="1200" baseline="0" dirty="0">
                <a:solidFill>
                  <a:schemeClr val="tx1"/>
                </a:solidFill>
                <a:latin typeface="+mn-lt"/>
                <a:ea typeface="+mn-ea"/>
                <a:cs typeface="+mn-cs"/>
              </a:rPr>
              <a:t>These maps show the change in several metrics of extreme precipitation by NCA4 region, including (upper</a:t>
            </a:r>
          </a:p>
          <a:p>
            <a:r>
              <a:rPr lang="en-US" sz="1200" b="0" i="0" u="none" strike="noStrike" kern="1200" baseline="0" dirty="0">
                <a:solidFill>
                  <a:schemeClr val="tx1"/>
                </a:solidFill>
                <a:latin typeface="+mn-lt"/>
                <a:ea typeface="+mn-ea"/>
                <a:cs typeface="+mn-cs"/>
              </a:rPr>
              <a:t>left) the maximum daily precipitation in consecutive 5-year blocks, (upper right) the amount of precipitation falling in</a:t>
            </a:r>
          </a:p>
          <a:p>
            <a:r>
              <a:rPr lang="en-US" sz="1200" b="0" i="0" u="none" strike="noStrike" kern="1200" baseline="0" dirty="0">
                <a:solidFill>
                  <a:schemeClr val="tx1"/>
                </a:solidFill>
                <a:latin typeface="+mn-lt"/>
                <a:ea typeface="+mn-ea"/>
                <a:cs typeface="+mn-cs"/>
              </a:rPr>
              <a:t>daily events that exceed the 99th percentile of all non-zero precipitation days, (lower left) the number of 2-day events</a:t>
            </a:r>
          </a:p>
          <a:p>
            <a:r>
              <a:rPr lang="en-US" sz="1200" b="0" i="0" u="none" strike="noStrike" kern="1200" baseline="0" dirty="0">
                <a:solidFill>
                  <a:schemeClr val="tx1"/>
                </a:solidFill>
                <a:latin typeface="+mn-lt"/>
                <a:ea typeface="+mn-ea"/>
                <a:cs typeface="+mn-cs"/>
              </a:rPr>
              <a:t>with a precipitation total exceeding the largest 2-day amount that is expected to occur, on average, only once every 5</a:t>
            </a:r>
          </a:p>
          <a:p>
            <a:r>
              <a:rPr lang="en-US" sz="1200" b="0" i="0" u="none" strike="noStrike" kern="1200" baseline="0" dirty="0">
                <a:solidFill>
                  <a:schemeClr val="tx1"/>
                </a:solidFill>
                <a:latin typeface="+mn-lt"/>
                <a:ea typeface="+mn-ea"/>
                <a:cs typeface="+mn-cs"/>
              </a:rPr>
              <a:t>years, as calculated over 1901–2016, and (lower right) the number of 2-day events with a precipitation total exceeding</a:t>
            </a:r>
          </a:p>
          <a:p>
            <a:r>
              <a:rPr lang="en-US" sz="1200" b="0" i="0" u="none" strike="noStrike" kern="1200" baseline="0" dirty="0">
                <a:solidFill>
                  <a:schemeClr val="tx1"/>
                </a:solidFill>
                <a:latin typeface="+mn-lt"/>
                <a:ea typeface="+mn-ea"/>
                <a:cs typeface="+mn-cs"/>
              </a:rPr>
              <a:t>the largest 2-day amount that is expected to occur, on average, only once every 5 years, as calculated over 1958–2016.</a:t>
            </a:r>
          </a:p>
          <a:p>
            <a:r>
              <a:rPr lang="en-US" sz="1200" b="0" i="0" u="none" strike="noStrike" kern="1200" baseline="0" dirty="0">
                <a:solidFill>
                  <a:schemeClr val="tx1"/>
                </a:solidFill>
                <a:latin typeface="+mn-lt"/>
                <a:ea typeface="+mn-ea"/>
                <a:cs typeface="+mn-cs"/>
              </a:rPr>
              <a:t>The numerical value is the percent change over the entire period, either 1901–2016 or 1958–2016. The percentages</a:t>
            </a:r>
          </a:p>
          <a:p>
            <a:r>
              <a:rPr lang="en-US" sz="1200" b="0" i="0" u="none" strike="noStrike" kern="1200" baseline="0" dirty="0">
                <a:solidFill>
                  <a:schemeClr val="tx1"/>
                </a:solidFill>
                <a:latin typeface="+mn-lt"/>
                <a:ea typeface="+mn-ea"/>
                <a:cs typeface="+mn-cs"/>
              </a:rPr>
              <a:t>are first calculated for individual stations, then averaged over 2° latitude by 2° longitude grid boxes, and finally averaged</a:t>
            </a:r>
          </a:p>
          <a:p>
            <a:r>
              <a:rPr lang="en-US" sz="1200" b="0" i="0" u="none" strike="noStrike" kern="1200" baseline="0" dirty="0">
                <a:solidFill>
                  <a:schemeClr val="tx1"/>
                </a:solidFill>
                <a:latin typeface="+mn-lt"/>
                <a:ea typeface="+mn-ea"/>
                <a:cs typeface="+mn-cs"/>
              </a:rPr>
              <a:t>over each NCA4 region. Note that Alaska and Hawai‘i are not included in the 1901–2016 maps owing to a lack of</a:t>
            </a:r>
          </a:p>
          <a:p>
            <a:r>
              <a:rPr lang="en-US" sz="1200" b="0" i="0" u="none" strike="noStrike" kern="1200" baseline="0" dirty="0">
                <a:solidFill>
                  <a:schemeClr val="tx1"/>
                </a:solidFill>
                <a:latin typeface="+mn-lt"/>
                <a:ea typeface="+mn-ea"/>
                <a:cs typeface="+mn-cs"/>
              </a:rPr>
              <a:t>observations in the earlier part of the 20th century. (Figure source: CICS-NC and NOAA NCEI).</a:t>
            </a:r>
            <a:endParaRPr lang="en-US" dirty="0"/>
          </a:p>
        </p:txBody>
      </p:sp>
      <p:sp>
        <p:nvSpPr>
          <p:cNvPr id="4" name="Slide Number Placeholder 3"/>
          <p:cNvSpPr>
            <a:spLocks noGrp="1"/>
          </p:cNvSpPr>
          <p:nvPr>
            <p:ph type="sldNum" sz="quarter" idx="10"/>
          </p:nvPr>
        </p:nvSpPr>
        <p:spPr/>
        <p:txBody>
          <a:bodyPr/>
          <a:lstStyle/>
          <a:p>
            <a:fld id="{E265BFB9-5D60-45BC-BD85-73AC66126726}" type="slidenum">
              <a:rPr lang="en-US" smtClean="0"/>
              <a:t>13</a:t>
            </a:fld>
            <a:endParaRPr lang="en-US"/>
          </a:p>
        </p:txBody>
      </p:sp>
    </p:spTree>
    <p:extLst>
      <p:ext uri="{BB962C8B-B14F-4D97-AF65-F5344CB8AC3E}">
        <p14:creationId xmlns:p14="http://schemas.microsoft.com/office/powerpoint/2010/main" val="235860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7.5: </a:t>
            </a:r>
            <a:r>
              <a:rPr lang="en-US" sz="1200" b="0" i="0" u="none" strike="noStrike" kern="1200" baseline="0" dirty="0">
                <a:solidFill>
                  <a:schemeClr val="tx1"/>
                </a:solidFill>
                <a:latin typeface="+mn-lt"/>
                <a:ea typeface="+mn-ea"/>
                <a:cs typeface="+mn-cs"/>
              </a:rPr>
              <a:t>Projected change (%) in total seasonal precipitation from CMIP5 simulations for 2070–2099. The values</a:t>
            </a:r>
          </a:p>
          <a:p>
            <a:r>
              <a:rPr lang="en-US" sz="1200" b="0" i="0" u="none" strike="noStrike" kern="1200" baseline="0" dirty="0">
                <a:solidFill>
                  <a:schemeClr val="tx1"/>
                </a:solidFill>
                <a:latin typeface="+mn-lt"/>
                <a:ea typeface="+mn-ea"/>
                <a:cs typeface="+mn-cs"/>
              </a:rPr>
              <a:t>are weighted </a:t>
            </a:r>
            <a:r>
              <a:rPr lang="en-US" sz="1200" b="0" i="0" u="none" strike="noStrike" kern="1200" baseline="0" dirty="0" err="1">
                <a:solidFill>
                  <a:schemeClr val="tx1"/>
                </a:solidFill>
                <a:latin typeface="+mn-lt"/>
                <a:ea typeface="+mn-ea"/>
                <a:cs typeface="+mn-cs"/>
              </a:rPr>
              <a:t>multimodel</a:t>
            </a:r>
            <a:r>
              <a:rPr lang="en-US" sz="1200" b="0" i="0" u="none" strike="noStrike" kern="1200" baseline="0" dirty="0">
                <a:solidFill>
                  <a:schemeClr val="tx1"/>
                </a:solidFill>
                <a:latin typeface="+mn-lt"/>
                <a:ea typeface="+mn-ea"/>
                <a:cs typeface="+mn-cs"/>
              </a:rPr>
              <a:t> means and expressed as the percent change relative to the 1976–2005 average. These</a:t>
            </a:r>
          </a:p>
          <a:p>
            <a:r>
              <a:rPr lang="en-US" sz="1200" b="0" i="0" u="none" strike="noStrike" kern="1200" baseline="0" dirty="0">
                <a:solidFill>
                  <a:schemeClr val="tx1"/>
                </a:solidFill>
                <a:latin typeface="+mn-lt"/>
                <a:ea typeface="+mn-ea"/>
                <a:cs typeface="+mn-cs"/>
              </a:rPr>
              <a:t>are results for the higher scenario (RCP8.5). Stippling indicates that changes are assessed to be large compared to</a:t>
            </a:r>
          </a:p>
          <a:p>
            <a:r>
              <a:rPr lang="en-US" sz="1200" b="0" i="0" u="none" strike="noStrike" kern="1200" baseline="0" dirty="0">
                <a:solidFill>
                  <a:schemeClr val="tx1"/>
                </a:solidFill>
                <a:latin typeface="+mn-lt"/>
                <a:ea typeface="+mn-ea"/>
                <a:cs typeface="+mn-cs"/>
              </a:rPr>
              <a:t>natural variations. Hatching indicates that changes are assessed to be small compared to natural variations. Blank regions</a:t>
            </a:r>
          </a:p>
          <a:p>
            <a:r>
              <a:rPr lang="en-US" sz="1200" b="0" i="0" u="none" strike="noStrike" kern="1200" baseline="0" dirty="0">
                <a:solidFill>
                  <a:schemeClr val="tx1"/>
                </a:solidFill>
                <a:latin typeface="+mn-lt"/>
                <a:ea typeface="+mn-ea"/>
                <a:cs typeface="+mn-cs"/>
              </a:rPr>
              <a:t>(if any) are where projections are assessed to be inconclusive. Data source: World Climate Research Program’s</a:t>
            </a:r>
          </a:p>
          <a:p>
            <a:r>
              <a:rPr lang="en-US" sz="1200" b="0" i="0" u="none" strike="noStrike" kern="1200" baseline="0" dirty="0">
                <a:solidFill>
                  <a:schemeClr val="tx1"/>
                </a:solidFill>
                <a:latin typeface="+mn-lt"/>
                <a:ea typeface="+mn-ea"/>
                <a:cs typeface="+mn-cs"/>
              </a:rPr>
              <a:t>(WCRP’s) Coupled Model </a:t>
            </a:r>
            <a:r>
              <a:rPr lang="en-US" sz="1200" b="0" i="0" u="none" strike="noStrike" kern="1200" baseline="0" dirty="0" err="1">
                <a:solidFill>
                  <a:schemeClr val="tx1"/>
                </a:solidFill>
                <a:latin typeface="+mn-lt"/>
                <a:ea typeface="+mn-ea"/>
                <a:cs typeface="+mn-cs"/>
              </a:rPr>
              <a:t>Intercomparison</a:t>
            </a:r>
            <a:r>
              <a:rPr lang="en-US" sz="1200" b="0" i="0" u="none" strike="noStrike" kern="1200" baseline="0" dirty="0">
                <a:solidFill>
                  <a:schemeClr val="tx1"/>
                </a:solidFill>
                <a:latin typeface="+mn-lt"/>
                <a:ea typeface="+mn-ea"/>
                <a:cs typeface="+mn-cs"/>
              </a:rPr>
              <a:t> Project. (Figure source: NOAA NCEI).</a:t>
            </a:r>
            <a:endParaRPr lang="en-US" dirty="0"/>
          </a:p>
        </p:txBody>
      </p:sp>
      <p:sp>
        <p:nvSpPr>
          <p:cNvPr id="4" name="Slide Number Placeholder 3"/>
          <p:cNvSpPr>
            <a:spLocks noGrp="1"/>
          </p:cNvSpPr>
          <p:nvPr>
            <p:ph type="sldNum" sz="quarter" idx="10"/>
          </p:nvPr>
        </p:nvSpPr>
        <p:spPr/>
        <p:txBody>
          <a:bodyPr/>
          <a:lstStyle/>
          <a:p>
            <a:fld id="{E265BFB9-5D60-45BC-BD85-73AC66126726}" type="slidenum">
              <a:rPr lang="en-US" smtClean="0"/>
              <a:t>14</a:t>
            </a:fld>
            <a:endParaRPr lang="en-US"/>
          </a:p>
        </p:txBody>
      </p:sp>
    </p:spTree>
    <p:extLst>
      <p:ext uri="{BB962C8B-B14F-4D97-AF65-F5344CB8AC3E}">
        <p14:creationId xmlns:p14="http://schemas.microsoft.com/office/powerpoint/2010/main" val="360391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4920A8D-99E3-426A-9779-82EEE1971903}"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106197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20A8D-99E3-426A-9779-82EEE1971903}"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168642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20A8D-99E3-426A-9779-82EEE1971903}"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1964168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057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1">
                <a:solidFill>
                  <a:srgbClr val="007398"/>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057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040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6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924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36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438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5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20A8D-99E3-426A-9779-82EEE1971903}"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2975498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736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962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6F3F8-5B50-4D7E-A50C-A8B408A3D7D3}" type="datetimeFigureOut">
              <a:rPr lang="en-US" smtClean="0">
                <a:solidFill>
                  <a:prstClr val="black">
                    <a:tint val="75000"/>
                  </a:prstClr>
                </a:solidFill>
              </a:rPr>
              <a:pPr/>
              <a:t>7/24/19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7611D-F9DF-44EA-8EC3-983344D21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72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20A8D-99E3-426A-9779-82EEE1971903}" type="datetimeFigureOut">
              <a:rPr lang="en-US" smtClean="0"/>
              <a:t>7/24/19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264398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20A8D-99E3-426A-9779-82EEE1971903}"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29464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20A8D-99E3-426A-9779-82EEE1971903}" type="datetimeFigureOut">
              <a:rPr lang="en-US" smtClean="0"/>
              <a:t>7/24/19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233188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20A8D-99E3-426A-9779-82EEE1971903}" type="datetimeFigureOut">
              <a:rPr lang="en-US" smtClean="0"/>
              <a:t>7/24/19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259918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20A8D-99E3-426A-9779-82EEE1971903}" type="datetimeFigureOut">
              <a:rPr lang="en-US" smtClean="0"/>
              <a:t>7/24/19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60626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920A8D-99E3-426A-9779-82EEE1971903}"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160219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920A8D-99E3-426A-9779-82EEE1971903}" type="datetimeFigureOut">
              <a:rPr lang="en-US" smtClean="0"/>
              <a:t>7/24/19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F5B0-161C-4326-9E0B-FE5DCF63C075}" type="slidenum">
              <a:rPr lang="en-US" smtClean="0"/>
              <a:t>‹#›</a:t>
            </a:fld>
            <a:endParaRPr lang="en-US"/>
          </a:p>
        </p:txBody>
      </p:sp>
    </p:spTree>
    <p:extLst>
      <p:ext uri="{BB962C8B-B14F-4D97-AF65-F5344CB8AC3E}">
        <p14:creationId xmlns:p14="http://schemas.microsoft.com/office/powerpoint/2010/main" val="72191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920A8D-99E3-426A-9779-82EEE1971903}" type="datetimeFigureOut">
              <a:rPr lang="en-US" smtClean="0"/>
              <a:t>7/24/19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61F5B0-161C-4326-9E0B-FE5DCF63C075}" type="slidenum">
              <a:rPr lang="en-US" smtClean="0"/>
              <a:t>‹#›</a:t>
            </a:fld>
            <a:endParaRPr lang="en-US"/>
          </a:p>
        </p:txBody>
      </p:sp>
    </p:spTree>
    <p:extLst>
      <p:ext uri="{BB962C8B-B14F-4D97-AF65-F5344CB8AC3E}">
        <p14:creationId xmlns:p14="http://schemas.microsoft.com/office/powerpoint/2010/main" val="28979483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fld id="{9CC6F3F8-5B50-4D7E-A50C-A8B408A3D7D3}" type="datetimeFigureOut">
              <a:rPr lang="en-US" smtClean="0">
                <a:solidFill>
                  <a:prstClr val="black">
                    <a:tint val="75000"/>
                  </a:prstClr>
                </a:solidFill>
              </a:rPr>
              <a:pPr/>
              <a:t>7/24/19</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76F7611D-F9DF-44EA-8EC3-983344D21A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67367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vs.gsfc.nasa.gov/4419"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752" y="1214172"/>
            <a:ext cx="4961336" cy="3833760"/>
          </a:xfrm>
          <a:prstGeom prst="rect">
            <a:avLst/>
          </a:prstGeom>
        </p:spPr>
      </p:pic>
      <p:sp>
        <p:nvSpPr>
          <p:cNvPr id="9" name="TextBox 8"/>
          <p:cNvSpPr txBox="1"/>
          <p:nvPr/>
        </p:nvSpPr>
        <p:spPr>
          <a:xfrm>
            <a:off x="3989180" y="5668428"/>
            <a:ext cx="4507706" cy="369332"/>
          </a:xfrm>
          <a:prstGeom prst="rect">
            <a:avLst/>
          </a:prstGeom>
          <a:noFill/>
        </p:spPr>
        <p:txBody>
          <a:bodyPr wrap="square" rtlCol="0">
            <a:spAutoFit/>
          </a:bodyPr>
          <a:lstStyle/>
          <a:p>
            <a:pPr algn="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Eric Walberg, AICP</a:t>
            </a:r>
          </a:p>
        </p:txBody>
      </p:sp>
      <p:sp>
        <p:nvSpPr>
          <p:cNvPr id="2" name="TextBox 1"/>
          <p:cNvSpPr txBox="1"/>
          <p:nvPr/>
        </p:nvSpPr>
        <p:spPr>
          <a:xfrm>
            <a:off x="2140982" y="4051079"/>
            <a:ext cx="6355904" cy="1446550"/>
          </a:xfrm>
          <a:prstGeom prst="rect">
            <a:avLst/>
          </a:prstGeom>
          <a:noFill/>
        </p:spPr>
        <p:txBody>
          <a:bodyPr wrap="square" rtlCol="0">
            <a:spAutoFit/>
          </a:bodyPr>
          <a:lstStyle/>
          <a:p>
            <a:pPr algn="r"/>
            <a:r>
              <a:rPr lang="en-US" sz="4400" dirty="0">
                <a:solidFill>
                  <a:schemeClr val="bg2"/>
                </a:solidFill>
                <a:latin typeface="+mj-lt"/>
                <a:cs typeface="Arial" panose="020B0604020202020204" pitchFamily="34" charset="0"/>
              </a:rPr>
              <a:t>Regional Conservation Planning Workshop</a:t>
            </a:r>
          </a:p>
        </p:txBody>
      </p:sp>
      <p:sp>
        <p:nvSpPr>
          <p:cNvPr id="6" name="TextBox 5"/>
          <p:cNvSpPr txBox="1"/>
          <p:nvPr/>
        </p:nvSpPr>
        <p:spPr>
          <a:xfrm>
            <a:off x="3989180" y="6037760"/>
            <a:ext cx="4507706" cy="369332"/>
          </a:xfrm>
          <a:prstGeom prst="rect">
            <a:avLst/>
          </a:prstGeom>
          <a:noFill/>
        </p:spPr>
        <p:txBody>
          <a:bodyPr wrap="square" rtlCol="0">
            <a:spAutoFit/>
          </a:bodyPr>
          <a:lstStyle/>
          <a:p>
            <a:pPr algn="r"/>
            <a:r>
              <a:rPr lang="en-US" dirty="0">
                <a:solidFill>
                  <a:schemeClr val="bg1"/>
                </a:solidFill>
                <a:latin typeface="Arial" panose="020B0604020202020204" pitchFamily="34" charset="0"/>
                <a:ea typeface="Roboto" panose="02000000000000000000" pitchFamily="2" charset="0"/>
                <a:cs typeface="Arial" panose="020B0604020202020204" pitchFamily="34" charset="0"/>
              </a:rPr>
              <a:t>Senior Program Leader, Climate Services</a:t>
            </a:r>
          </a:p>
        </p:txBody>
      </p:sp>
    </p:spTree>
    <p:extLst>
      <p:ext uri="{BB962C8B-B14F-4D97-AF65-F5344CB8AC3E}">
        <p14:creationId xmlns:p14="http://schemas.microsoft.com/office/powerpoint/2010/main" val="3708118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6940"/>
            <a:ext cx="8229600" cy="1143000"/>
          </a:xfrm>
        </p:spPr>
        <p:txBody>
          <a:bodyPr>
            <a:noAutofit/>
          </a:bodyPr>
          <a:lstStyle/>
          <a:p>
            <a:pPr algn="ctr"/>
            <a:r>
              <a:rPr lang="en-US" sz="4400" dirty="0">
                <a:solidFill>
                  <a:srgbClr val="287390"/>
                </a:solidFill>
                <a:latin typeface="Arial" panose="020B0604020202020204" pitchFamily="34" charset="0"/>
                <a:cs typeface="Arial" panose="020B0604020202020204" pitchFamily="34" charset="0"/>
              </a:rPr>
              <a:t>Types of </a:t>
            </a:r>
            <a:br>
              <a:rPr lang="en-US" sz="4400" dirty="0">
                <a:solidFill>
                  <a:srgbClr val="287390"/>
                </a:solidFill>
                <a:latin typeface="Arial" panose="020B0604020202020204" pitchFamily="34" charset="0"/>
                <a:cs typeface="Arial" panose="020B0604020202020204" pitchFamily="34" charset="0"/>
              </a:rPr>
            </a:br>
            <a:r>
              <a:rPr lang="en-US" sz="4400" dirty="0">
                <a:solidFill>
                  <a:srgbClr val="287390"/>
                </a:solidFill>
                <a:latin typeface="Arial" panose="020B0604020202020204" pitchFamily="34" charset="0"/>
                <a:cs typeface="Arial" panose="020B0604020202020204" pitchFamily="34" charset="0"/>
              </a:rPr>
              <a:t>Green Infrastructure Features</a:t>
            </a:r>
          </a:p>
        </p:txBody>
      </p:sp>
      <p:sp>
        <p:nvSpPr>
          <p:cNvPr id="3" name="Content Placeholder 2"/>
          <p:cNvSpPr>
            <a:spLocks noGrp="1"/>
          </p:cNvSpPr>
          <p:nvPr>
            <p:ph idx="1"/>
          </p:nvPr>
        </p:nvSpPr>
        <p:spPr>
          <a:xfrm>
            <a:off x="381000" y="2209800"/>
            <a:ext cx="8229600" cy="4389120"/>
          </a:xfrm>
        </p:spPr>
        <p:txBody>
          <a:bodyPr>
            <a:normAutofit/>
          </a:bodyPr>
          <a:lstStyle/>
          <a:p>
            <a:r>
              <a:rPr lang="en-US" sz="3600" dirty="0">
                <a:solidFill>
                  <a:srgbClr val="53565A"/>
                </a:solidFill>
                <a:latin typeface="Arial" panose="020B0604020202020204" pitchFamily="34" charset="0"/>
                <a:cs typeface="Arial" panose="020B0604020202020204" pitchFamily="34" charset="0"/>
              </a:rPr>
              <a:t>Hybrid features: </a:t>
            </a:r>
          </a:p>
          <a:p>
            <a:pPr lvl="1"/>
            <a:r>
              <a:rPr lang="en-US" sz="3200" dirty="0">
                <a:solidFill>
                  <a:srgbClr val="53565A"/>
                </a:solidFill>
                <a:latin typeface="Arial" panose="020B0604020202020204" pitchFamily="34" charset="0"/>
                <a:cs typeface="Arial" panose="020B0604020202020204" pitchFamily="34" charset="0"/>
              </a:rPr>
              <a:t>Living shorelines </a:t>
            </a:r>
          </a:p>
          <a:p>
            <a:pPr lvl="1"/>
            <a:r>
              <a:rPr lang="en-US" sz="3200" dirty="0" err="1">
                <a:solidFill>
                  <a:srgbClr val="53565A"/>
                </a:solidFill>
                <a:latin typeface="Arial" panose="020B0604020202020204" pitchFamily="34" charset="0"/>
                <a:cs typeface="Arial" panose="020B0604020202020204" pitchFamily="34" charset="0"/>
              </a:rPr>
              <a:t>Stormwater</a:t>
            </a:r>
            <a:r>
              <a:rPr lang="en-US" sz="3200" dirty="0">
                <a:solidFill>
                  <a:srgbClr val="53565A"/>
                </a:solidFill>
                <a:latin typeface="Arial" panose="020B0604020202020204" pitchFamily="34" charset="0"/>
                <a:cs typeface="Arial" panose="020B0604020202020204" pitchFamily="34" charset="0"/>
              </a:rPr>
              <a:t> management through features such as constructed wetlands and rain gardens</a:t>
            </a:r>
          </a:p>
        </p:txBody>
      </p:sp>
    </p:spTree>
    <p:extLst>
      <p:ext uri="{BB962C8B-B14F-4D97-AF65-F5344CB8AC3E}">
        <p14:creationId xmlns:p14="http://schemas.microsoft.com/office/powerpoint/2010/main" val="3364611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78" y="0"/>
            <a:ext cx="7886700" cy="1325563"/>
          </a:xfrm>
        </p:spPr>
        <p:txBody>
          <a:bodyPr/>
          <a:lstStyle/>
          <a:p>
            <a:pPr algn="ctr"/>
            <a:r>
              <a:rPr lang="en-US" sz="3600" b="1" dirty="0">
                <a:latin typeface="Arial" panose="020B0604020202020204" pitchFamily="34" charset="0"/>
                <a:cs typeface="Arial" panose="020B0604020202020204" pitchFamily="34" charset="0"/>
              </a:rPr>
              <a:t>Global Temperature Anomalies</a:t>
            </a:r>
            <a:br>
              <a:rPr lang="en-US" sz="3600" b="1" dirty="0">
                <a:solidFill>
                  <a:srgbClr val="287390"/>
                </a:solidFill>
                <a:latin typeface="Arial" panose="020B0604020202020204" pitchFamily="34" charset="0"/>
                <a:cs typeface="Arial" panose="020B0604020202020204" pitchFamily="34" charset="0"/>
              </a:rPr>
            </a:br>
            <a:endParaRPr lang="en-US" dirty="0"/>
          </a:p>
        </p:txBody>
      </p:sp>
      <p:pic>
        <p:nvPicPr>
          <p:cNvPr id="5" name="2018HD_celsius_1080p3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033580"/>
            <a:ext cx="9143999" cy="5143383"/>
          </a:xfrm>
        </p:spPr>
      </p:pic>
      <p:sp>
        <p:nvSpPr>
          <p:cNvPr id="6" name="Rectangle 5"/>
          <p:cNvSpPr/>
          <p:nvPr/>
        </p:nvSpPr>
        <p:spPr>
          <a:xfrm>
            <a:off x="437744" y="6472804"/>
            <a:ext cx="8511702" cy="246221"/>
          </a:xfrm>
          <a:prstGeom prst="rect">
            <a:avLst/>
          </a:prstGeom>
        </p:spPr>
        <p:txBody>
          <a:bodyPr wrap="square">
            <a:spAutoFit/>
          </a:bodyPr>
          <a:lstStyle/>
          <a:p>
            <a:r>
              <a:rPr lang="en-US" sz="1000" dirty="0">
                <a:solidFill>
                  <a:srgbClr val="53565A"/>
                </a:solidFill>
                <a:latin typeface="Arial" panose="020B0604020202020204" pitchFamily="34" charset="0"/>
                <a:cs typeface="Arial" panose="020B0604020202020204" pitchFamily="34" charset="0"/>
              </a:rPr>
              <a:t>Animation of Global Surface Temperature Anomalies from 1880-2018. Source: </a:t>
            </a:r>
            <a:r>
              <a:rPr lang="en-US" sz="1000" dirty="0">
                <a:solidFill>
                  <a:srgbClr val="53565A"/>
                </a:solidFill>
                <a:latin typeface="Arial" panose="020B0604020202020204" pitchFamily="34" charset="0"/>
                <a:cs typeface="Arial" panose="020B0604020202020204" pitchFamily="34" charset="0"/>
                <a:hlinkClick r:id="rId5"/>
              </a:rPr>
              <a:t>NASA/GSFC Scientific Visualization Studio</a:t>
            </a:r>
            <a:endParaRPr lang="en-US" sz="1000" dirty="0">
              <a:solidFill>
                <a:srgbClr val="5356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975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Observed Precipitation Change</a:t>
            </a:r>
            <a:br>
              <a:rPr lang="en-US" dirty="0"/>
            </a:br>
            <a:br>
              <a:rPr lang="en-US" dirty="0"/>
            </a:br>
            <a:r>
              <a:rPr lang="en-US" sz="2000" dirty="0"/>
              <a:t>Current average compared to first half of previous century</a:t>
            </a:r>
          </a:p>
        </p:txBody>
      </p:sp>
      <p:pic>
        <p:nvPicPr>
          <p:cNvPr id="4" name="Content Placeholder 3"/>
          <p:cNvPicPr>
            <a:picLocks noGrp="1" noChangeAspect="1"/>
          </p:cNvPicPr>
          <p:nvPr>
            <p:ph idx="1"/>
          </p:nvPr>
        </p:nvPicPr>
        <p:blipFill>
          <a:blip r:embed="rId2"/>
          <a:stretch>
            <a:fillRect/>
          </a:stretch>
        </p:blipFill>
        <p:spPr>
          <a:xfrm>
            <a:off x="-6345" y="2361891"/>
            <a:ext cx="9150345" cy="3804152"/>
          </a:xfrm>
          <a:prstGeom prst="rect">
            <a:avLst/>
          </a:prstGeom>
        </p:spPr>
      </p:pic>
      <p:pic>
        <p:nvPicPr>
          <p:cNvPr id="5" name="Picture 4"/>
          <p:cNvPicPr>
            <a:picLocks noChangeAspect="1"/>
          </p:cNvPicPr>
          <p:nvPr/>
        </p:nvPicPr>
        <p:blipFill>
          <a:blip r:embed="rId3"/>
          <a:stretch>
            <a:fillRect/>
          </a:stretch>
        </p:blipFill>
        <p:spPr>
          <a:xfrm>
            <a:off x="0" y="6414116"/>
            <a:ext cx="3103418" cy="468612"/>
          </a:xfrm>
          <a:prstGeom prst="rect">
            <a:avLst/>
          </a:prstGeom>
        </p:spPr>
      </p:pic>
    </p:spTree>
    <p:extLst>
      <p:ext uri="{BB962C8B-B14F-4D97-AF65-F5344CB8AC3E}">
        <p14:creationId xmlns:p14="http://schemas.microsoft.com/office/powerpoint/2010/main" val="199786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3009" y="0"/>
            <a:ext cx="7201075" cy="6973455"/>
          </a:xfrm>
          <a:prstGeom prst="rect">
            <a:avLst/>
          </a:prstGeom>
        </p:spPr>
      </p:pic>
      <p:pic>
        <p:nvPicPr>
          <p:cNvPr id="12" name="Picture 11"/>
          <p:cNvPicPr>
            <a:picLocks noChangeAspect="1"/>
          </p:cNvPicPr>
          <p:nvPr/>
        </p:nvPicPr>
        <p:blipFill>
          <a:blip r:embed="rId4"/>
          <a:stretch>
            <a:fillRect/>
          </a:stretch>
        </p:blipFill>
        <p:spPr>
          <a:xfrm>
            <a:off x="0" y="6502892"/>
            <a:ext cx="1730597" cy="355107"/>
          </a:xfrm>
          <a:prstGeom prst="rect">
            <a:avLst/>
          </a:prstGeom>
        </p:spPr>
      </p:pic>
    </p:spTree>
    <p:extLst>
      <p:ext uri="{BB962C8B-B14F-4D97-AF65-F5344CB8AC3E}">
        <p14:creationId xmlns:p14="http://schemas.microsoft.com/office/powerpoint/2010/main" val="4080186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3842" y="0"/>
            <a:ext cx="7727430" cy="6858000"/>
          </a:xfrm>
          <a:prstGeom prst="rect">
            <a:avLst/>
          </a:prstGeom>
        </p:spPr>
      </p:pic>
      <p:pic>
        <p:nvPicPr>
          <p:cNvPr id="5" name="Picture 4"/>
          <p:cNvPicPr>
            <a:picLocks noChangeAspect="1"/>
          </p:cNvPicPr>
          <p:nvPr/>
        </p:nvPicPr>
        <p:blipFill>
          <a:blip r:embed="rId4"/>
          <a:stretch>
            <a:fillRect/>
          </a:stretch>
        </p:blipFill>
        <p:spPr>
          <a:xfrm>
            <a:off x="0" y="6517844"/>
            <a:ext cx="2184555" cy="340156"/>
          </a:xfrm>
          <a:prstGeom prst="rect">
            <a:avLst/>
          </a:prstGeom>
        </p:spPr>
      </p:pic>
    </p:spTree>
    <p:extLst>
      <p:ext uri="{BB962C8B-B14F-4D97-AF65-F5344CB8AC3E}">
        <p14:creationId xmlns:p14="http://schemas.microsoft.com/office/powerpoint/2010/main" val="2077992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427" y="0"/>
            <a:ext cx="9370854" cy="6857999"/>
          </a:xfrm>
          <a:prstGeom prst="rect">
            <a:avLst/>
          </a:prstGeom>
        </p:spPr>
      </p:pic>
      <p:pic>
        <p:nvPicPr>
          <p:cNvPr id="5" name="Picture 4"/>
          <p:cNvPicPr>
            <a:picLocks noChangeAspect="1"/>
          </p:cNvPicPr>
          <p:nvPr/>
        </p:nvPicPr>
        <p:blipFill>
          <a:blip r:embed="rId3"/>
          <a:stretch>
            <a:fillRect/>
          </a:stretch>
        </p:blipFill>
        <p:spPr>
          <a:xfrm>
            <a:off x="0" y="6426711"/>
            <a:ext cx="2769833" cy="431289"/>
          </a:xfrm>
          <a:prstGeom prst="rect">
            <a:avLst/>
          </a:prstGeom>
        </p:spPr>
      </p:pic>
    </p:spTree>
    <p:extLst>
      <p:ext uri="{BB962C8B-B14F-4D97-AF65-F5344CB8AC3E}">
        <p14:creationId xmlns:p14="http://schemas.microsoft.com/office/powerpoint/2010/main" val="2920632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pic>
        <p:nvPicPr>
          <p:cNvPr id="4" name="Content Placeholder 3"/>
          <p:cNvPicPr>
            <a:picLocks noGrp="1" noChangeAspect="1"/>
          </p:cNvPicPr>
          <p:nvPr>
            <p:ph idx="1"/>
          </p:nvPr>
        </p:nvPicPr>
        <p:blipFill>
          <a:blip r:embed="rId2"/>
          <a:stretch>
            <a:fillRect/>
          </a:stretch>
        </p:blipFill>
        <p:spPr>
          <a:xfrm>
            <a:off x="1" y="58878"/>
            <a:ext cx="9162776" cy="6265723"/>
          </a:xfrm>
          <a:prstGeom prst="rect">
            <a:avLst/>
          </a:prstGeom>
        </p:spPr>
      </p:pic>
      <p:sp>
        <p:nvSpPr>
          <p:cNvPr id="3" name="TextBox 2"/>
          <p:cNvSpPr txBox="1"/>
          <p:nvPr/>
        </p:nvSpPr>
        <p:spPr>
          <a:xfrm>
            <a:off x="152400" y="6477000"/>
            <a:ext cx="8077200" cy="523220"/>
          </a:xfrm>
          <a:prstGeom prst="rect">
            <a:avLst/>
          </a:prstGeom>
          <a:noFill/>
        </p:spPr>
        <p:txBody>
          <a:bodyPr wrap="square" rtlCol="0">
            <a:spAutoFit/>
          </a:bodyPr>
          <a:lstStyle/>
          <a:p>
            <a:pPr lvl="0"/>
            <a:r>
              <a:rPr lang="en-US" sz="1000" dirty="0">
                <a:solidFill>
                  <a:schemeClr val="tx2"/>
                </a:solidFill>
              </a:rPr>
              <a:t>Source: James Hansen: http://www.columbia.edu/~jeh1/2013/AGU.11December2013.pdf</a:t>
            </a:r>
          </a:p>
          <a:p>
            <a:endParaRPr lang="en-US" dirty="0"/>
          </a:p>
        </p:txBody>
      </p:sp>
    </p:spTree>
    <p:extLst>
      <p:ext uri="{BB962C8B-B14F-4D97-AF65-F5344CB8AC3E}">
        <p14:creationId xmlns:p14="http://schemas.microsoft.com/office/powerpoint/2010/main" val="4007452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Projected Relative SLR Boston</a:t>
            </a:r>
          </a:p>
        </p:txBody>
      </p:sp>
      <p:pic>
        <p:nvPicPr>
          <p:cNvPr id="4" name="Content Placeholder 3"/>
          <p:cNvPicPr>
            <a:picLocks noGrp="1" noChangeAspect="1"/>
          </p:cNvPicPr>
          <p:nvPr>
            <p:ph idx="1"/>
          </p:nvPr>
        </p:nvPicPr>
        <p:blipFill>
          <a:blip r:embed="rId2"/>
          <a:stretch>
            <a:fillRect/>
          </a:stretch>
        </p:blipFill>
        <p:spPr>
          <a:xfrm>
            <a:off x="248549" y="1781910"/>
            <a:ext cx="8646901" cy="4344818"/>
          </a:xfrm>
          <a:prstGeom prst="rect">
            <a:avLst/>
          </a:prstGeom>
        </p:spPr>
      </p:pic>
      <p:pic>
        <p:nvPicPr>
          <p:cNvPr id="5" name="Picture 4"/>
          <p:cNvPicPr>
            <a:picLocks noChangeAspect="1"/>
          </p:cNvPicPr>
          <p:nvPr/>
        </p:nvPicPr>
        <p:blipFill>
          <a:blip r:embed="rId3"/>
          <a:stretch>
            <a:fillRect/>
          </a:stretch>
        </p:blipFill>
        <p:spPr>
          <a:xfrm>
            <a:off x="0" y="6217949"/>
            <a:ext cx="1847420" cy="640051"/>
          </a:xfrm>
          <a:prstGeom prst="rect">
            <a:avLst/>
          </a:prstGeom>
        </p:spPr>
      </p:pic>
    </p:spTree>
    <p:extLst>
      <p:ext uri="{BB962C8B-B14F-4D97-AF65-F5344CB8AC3E}">
        <p14:creationId xmlns:p14="http://schemas.microsoft.com/office/powerpoint/2010/main" val="6617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975199" y="1215548"/>
            <a:ext cx="2854179" cy="769441"/>
          </a:xfrm>
          <a:prstGeom prst="rect">
            <a:avLst/>
          </a:prstGeom>
        </p:spPr>
        <p:txBody>
          <a:bodyPr wrap="none">
            <a:spAutoFit/>
          </a:bodyPr>
          <a:lstStyle/>
          <a:p>
            <a:pPr>
              <a:spcBef>
                <a:spcPct val="0"/>
              </a:spcBef>
              <a:defRPr/>
            </a:pPr>
            <a:r>
              <a:rPr lang="en-US" sz="4400" dirty="0">
                <a:solidFill>
                  <a:srgbClr val="287390"/>
                </a:solidFill>
                <a:latin typeface="Arial" panose="020B0604020202020204" pitchFamily="34" charset="0"/>
                <a:cs typeface="Arial" panose="020B0604020202020204" pitchFamily="34" charset="0"/>
              </a:rPr>
              <a:t>Thank You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221" t="27287" r="11423" b="27441"/>
          <a:stretch/>
        </p:blipFill>
        <p:spPr>
          <a:xfrm>
            <a:off x="3200400" y="2511285"/>
            <a:ext cx="2743200" cy="1273473"/>
          </a:xfrm>
          <a:prstGeom prst="rect">
            <a:avLst/>
          </a:prstGeom>
        </p:spPr>
      </p:pic>
    </p:spTree>
    <p:extLst>
      <p:ext uri="{BB962C8B-B14F-4D97-AF65-F5344CB8AC3E}">
        <p14:creationId xmlns:p14="http://schemas.microsoft.com/office/powerpoint/2010/main" val="2222331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38616"/>
            <a:ext cx="7886700" cy="1325563"/>
          </a:xfrm>
        </p:spPr>
        <p:txBody>
          <a:bodyPr>
            <a:normAutofit fontScale="90000"/>
          </a:bodyPr>
          <a:lstStyle/>
          <a:p>
            <a:pPr algn="ctr"/>
            <a:r>
              <a:rPr lang="en-US" sz="6000" dirty="0">
                <a:cs typeface="Arial" panose="020B0604020202020204" pitchFamily="34" charset="0"/>
              </a:rPr>
              <a:t>Overarching Project Goal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38419" flipV="1">
            <a:off x="6552558" y="5080841"/>
            <a:ext cx="1945061" cy="3171295"/>
          </a:xfrm>
          <a:prstGeom prst="rect">
            <a:avLst/>
          </a:prstGeom>
        </p:spPr>
      </p:pic>
      <p:sp>
        <p:nvSpPr>
          <p:cNvPr id="5" name="TextBox 4"/>
          <p:cNvSpPr txBox="1"/>
          <p:nvPr/>
        </p:nvSpPr>
        <p:spPr>
          <a:xfrm>
            <a:off x="0" y="1964179"/>
            <a:ext cx="9144000" cy="3600986"/>
          </a:xfrm>
          <a:prstGeom prst="rect">
            <a:avLst/>
          </a:prstGeom>
          <a:noFill/>
        </p:spPr>
        <p:txBody>
          <a:bodyPr wrap="square" rtlCol="0">
            <a:spAutoFit/>
          </a:bodyPr>
          <a:lstStyle/>
          <a:p>
            <a:pPr marL="342900" indent="-342900">
              <a:buFont typeface="Arial" panose="020B0604020202020204" pitchFamily="34" charset="0"/>
              <a:buChar char="•"/>
            </a:pPr>
            <a:endParaRPr lang="en-US" sz="3200" dirty="0">
              <a:solidFill>
                <a:schemeClr val="tx2"/>
              </a:solidFill>
              <a:ea typeface="Roboto Slab" pitchFamily="2" charset="0"/>
              <a:cs typeface="Arial" panose="020B0604020202020204" pitchFamily="34" charset="0"/>
            </a:endParaRPr>
          </a:p>
          <a:p>
            <a:pPr marL="342900"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Creation of a conservation vision map that can serve as are regional standard</a:t>
            </a:r>
          </a:p>
          <a:p>
            <a:pPr marL="342900"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Implementation of the conservation vision through inclusion in local planning and management decisions</a:t>
            </a:r>
          </a:p>
          <a:p>
            <a:pPr algn="ctr"/>
            <a:endParaRPr lang="en-US" sz="2400" dirty="0">
              <a:solidFill>
                <a:srgbClr val="287390"/>
              </a:solidFill>
              <a:latin typeface="Arial" panose="020B0604020202020204" pitchFamily="34" charset="0"/>
              <a:ea typeface="Roboto Slab" pitchFamily="2" charset="0"/>
              <a:cs typeface="Arial" panose="020B0604020202020204" pitchFamily="34" charset="0"/>
            </a:endParaRPr>
          </a:p>
          <a:p>
            <a:pPr algn="ct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54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38616"/>
            <a:ext cx="7886700" cy="1325563"/>
          </a:xfrm>
        </p:spPr>
        <p:txBody>
          <a:bodyPr>
            <a:normAutofit fontScale="90000"/>
          </a:bodyPr>
          <a:lstStyle/>
          <a:p>
            <a:pPr algn="ctr"/>
            <a:r>
              <a:rPr lang="en-US" sz="6000" dirty="0">
                <a:cs typeface="Arial" panose="020B0604020202020204" pitchFamily="34" charset="0"/>
              </a:rPr>
              <a:t>Goals for the Workshop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38419" flipV="1">
            <a:off x="6552558" y="5080841"/>
            <a:ext cx="1945061" cy="3171295"/>
          </a:xfrm>
          <a:prstGeom prst="rect">
            <a:avLst/>
          </a:prstGeom>
        </p:spPr>
      </p:pic>
      <p:sp>
        <p:nvSpPr>
          <p:cNvPr id="5" name="TextBox 4"/>
          <p:cNvSpPr txBox="1"/>
          <p:nvPr/>
        </p:nvSpPr>
        <p:spPr>
          <a:xfrm>
            <a:off x="0" y="1964179"/>
            <a:ext cx="9144000" cy="4708981"/>
          </a:xfrm>
          <a:prstGeom prst="rect">
            <a:avLst/>
          </a:prstGeom>
          <a:noFill/>
        </p:spPr>
        <p:txBody>
          <a:bodyPr wrap="square" rtlCol="0">
            <a:spAutoFit/>
          </a:bodyPr>
          <a:lstStyle/>
          <a:p>
            <a:pPr marL="342900" indent="-342900">
              <a:buFont typeface="Arial" panose="020B0604020202020204" pitchFamily="34" charset="0"/>
              <a:buChar char="•"/>
            </a:pPr>
            <a:r>
              <a:rPr lang="en-US" sz="4000" dirty="0">
                <a:solidFill>
                  <a:schemeClr val="tx2"/>
                </a:solidFill>
                <a:ea typeface="Roboto Slab" pitchFamily="2" charset="0"/>
                <a:cs typeface="Arial" panose="020B0604020202020204" pitchFamily="34" charset="0"/>
              </a:rPr>
              <a:t>Improve understanding of: </a:t>
            </a:r>
          </a:p>
          <a:p>
            <a:pPr marL="800100" lvl="1"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How the combined stressors of climate change and continued urbanization are likely to impact ecosystems in southeastern Massachusetts</a:t>
            </a:r>
          </a:p>
          <a:p>
            <a:pPr marL="800100" lvl="1"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How green infrastructure can respond to these stressors and enhance local and regional resiliency </a:t>
            </a:r>
          </a:p>
          <a:p>
            <a:pPr algn="ctr"/>
            <a:endParaRPr lang="en-US" sz="2400" dirty="0">
              <a:solidFill>
                <a:srgbClr val="287390"/>
              </a:solidFill>
              <a:latin typeface="Arial" panose="020B0604020202020204" pitchFamily="34" charset="0"/>
              <a:ea typeface="Roboto Slab" pitchFamily="2" charset="0"/>
              <a:cs typeface="Arial" panose="020B0604020202020204" pitchFamily="34" charset="0"/>
            </a:endParaRPr>
          </a:p>
          <a:p>
            <a:pPr algn="ct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58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38616"/>
            <a:ext cx="7886700" cy="1325563"/>
          </a:xfrm>
        </p:spPr>
        <p:txBody>
          <a:bodyPr>
            <a:normAutofit fontScale="90000"/>
          </a:bodyPr>
          <a:lstStyle/>
          <a:p>
            <a:pPr algn="ctr"/>
            <a:r>
              <a:rPr lang="en-US" sz="6000" dirty="0">
                <a:cs typeface="Arial" panose="020B0604020202020204" pitchFamily="34" charset="0"/>
              </a:rPr>
              <a:t>Goals for the Workshop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38419" flipV="1">
            <a:off x="6552558" y="5080841"/>
            <a:ext cx="1945061" cy="3171295"/>
          </a:xfrm>
          <a:prstGeom prst="rect">
            <a:avLst/>
          </a:prstGeom>
        </p:spPr>
      </p:pic>
      <p:sp>
        <p:nvSpPr>
          <p:cNvPr id="5" name="TextBox 4"/>
          <p:cNvSpPr txBox="1"/>
          <p:nvPr/>
        </p:nvSpPr>
        <p:spPr>
          <a:xfrm>
            <a:off x="0" y="1964179"/>
            <a:ext cx="9144000" cy="4093428"/>
          </a:xfrm>
          <a:prstGeom prst="rect">
            <a:avLst/>
          </a:prstGeom>
          <a:noFill/>
        </p:spPr>
        <p:txBody>
          <a:bodyPr wrap="square" rtlCol="0">
            <a:spAutoFit/>
          </a:bodyPr>
          <a:lstStyle/>
          <a:p>
            <a:endParaRPr lang="en-US" sz="3200" dirty="0">
              <a:solidFill>
                <a:schemeClr val="tx2"/>
              </a:solidFill>
              <a:ea typeface="Roboto Slab" pitchFamily="2" charset="0"/>
              <a:cs typeface="Arial" panose="020B0604020202020204" pitchFamily="34" charset="0"/>
            </a:endParaRPr>
          </a:p>
          <a:p>
            <a:pPr marL="342900"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Spark discussion on how to best integrate local and regional planning goals</a:t>
            </a:r>
          </a:p>
          <a:p>
            <a:pPr marL="342900"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Improve the map such that:</a:t>
            </a:r>
          </a:p>
          <a:p>
            <a:pPr marL="800100" lvl="1"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It better supports local planning priorities</a:t>
            </a:r>
          </a:p>
          <a:p>
            <a:pPr marL="800100" lvl="1" indent="-342900">
              <a:buFont typeface="Arial" panose="020B0604020202020204" pitchFamily="34" charset="0"/>
              <a:buChar char="•"/>
            </a:pPr>
            <a:r>
              <a:rPr lang="en-US" sz="3200" dirty="0">
                <a:solidFill>
                  <a:schemeClr val="tx2"/>
                </a:solidFill>
                <a:ea typeface="Roboto Slab" pitchFamily="2" charset="0"/>
                <a:cs typeface="Arial" panose="020B0604020202020204" pitchFamily="34" charset="0"/>
              </a:rPr>
              <a:t>Minimizes conflicts between local and regional priorities</a:t>
            </a:r>
          </a:p>
          <a:p>
            <a:pPr algn="ctr"/>
            <a:endParaRPr lang="en-US" sz="2400" dirty="0">
              <a:solidFill>
                <a:srgbClr val="287390"/>
              </a:solidFill>
              <a:latin typeface="Arial" panose="020B0604020202020204" pitchFamily="34" charset="0"/>
              <a:ea typeface="Roboto Slab" pitchFamily="2" charset="0"/>
              <a:cs typeface="Arial" panose="020B0604020202020204" pitchFamily="34" charset="0"/>
            </a:endParaRPr>
          </a:p>
          <a:p>
            <a:pPr algn="ct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075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38616"/>
            <a:ext cx="7886700" cy="1325563"/>
          </a:xfrm>
        </p:spPr>
        <p:txBody>
          <a:bodyPr>
            <a:normAutofit/>
          </a:bodyPr>
          <a:lstStyle/>
          <a:p>
            <a:pPr algn="ctr"/>
            <a:r>
              <a:rPr lang="en-US" sz="6000" dirty="0">
                <a:cs typeface="Arial" panose="020B0604020202020204" pitchFamily="34" charset="0"/>
              </a:rPr>
              <a:t>Workshop Structure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38419" flipV="1">
            <a:off x="6552559" y="4591315"/>
            <a:ext cx="1945061" cy="3171295"/>
          </a:xfrm>
          <a:prstGeom prst="rect">
            <a:avLst/>
          </a:prstGeom>
        </p:spPr>
      </p:pic>
      <p:sp>
        <p:nvSpPr>
          <p:cNvPr id="5" name="TextBox 4"/>
          <p:cNvSpPr txBox="1"/>
          <p:nvPr/>
        </p:nvSpPr>
        <p:spPr>
          <a:xfrm>
            <a:off x="277092" y="1964179"/>
            <a:ext cx="7450548" cy="4955203"/>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Tim: Overview of our coastal pine barrens</a:t>
            </a:r>
          </a:p>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Heather: Draft story map </a:t>
            </a:r>
          </a:p>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Alissa: Regional priorities </a:t>
            </a:r>
          </a:p>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Jen: Overview of draft green infrastructure map </a:t>
            </a:r>
          </a:p>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Eric: Intersection of regional priorities and green infrastructure map </a:t>
            </a:r>
          </a:p>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Critique of the map</a:t>
            </a:r>
          </a:p>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Examples of implementation</a:t>
            </a:r>
          </a:p>
          <a:p>
            <a:pPr marL="342900" indent="-342900">
              <a:buFont typeface="Arial" panose="020B0604020202020204" pitchFamily="34" charset="0"/>
              <a:buChar char="•"/>
            </a:pPr>
            <a:r>
              <a:rPr lang="en-US" sz="2800" dirty="0">
                <a:solidFill>
                  <a:schemeClr val="tx2"/>
                </a:solidFill>
                <a:ea typeface="Roboto Slab" pitchFamily="2" charset="0"/>
                <a:cs typeface="Arial" panose="020B0604020202020204" pitchFamily="34" charset="0"/>
              </a:rPr>
              <a:t>Closing discussion/next steps</a:t>
            </a:r>
          </a:p>
          <a:p>
            <a:pPr algn="ctr"/>
            <a:endParaRPr lang="en-US" sz="2400" dirty="0">
              <a:solidFill>
                <a:srgbClr val="287390"/>
              </a:solidFill>
              <a:latin typeface="Arial" panose="020B0604020202020204" pitchFamily="34" charset="0"/>
              <a:ea typeface="Roboto Slab" pitchFamily="2" charset="0"/>
              <a:cs typeface="Arial" panose="020B0604020202020204" pitchFamily="34" charset="0"/>
            </a:endParaRPr>
          </a:p>
          <a:p>
            <a:pPr algn="ct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765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94309"/>
            <a:ext cx="8515350" cy="1325563"/>
          </a:xfrm>
        </p:spPr>
        <p:txBody>
          <a:bodyPr>
            <a:normAutofit/>
          </a:bodyPr>
          <a:lstStyle/>
          <a:p>
            <a:pPr algn="ctr"/>
            <a:r>
              <a:rPr lang="en-US" sz="4400" dirty="0">
                <a:solidFill>
                  <a:srgbClr val="287390"/>
                </a:solidFill>
              </a:rPr>
              <a:t>What is Green Infrastructure?</a:t>
            </a:r>
          </a:p>
        </p:txBody>
      </p:sp>
      <p:sp>
        <p:nvSpPr>
          <p:cNvPr id="3" name="Content Placeholder 2"/>
          <p:cNvSpPr>
            <a:spLocks noGrp="1"/>
          </p:cNvSpPr>
          <p:nvPr>
            <p:ph idx="1"/>
          </p:nvPr>
        </p:nvSpPr>
        <p:spPr>
          <a:xfrm>
            <a:off x="628650" y="1825625"/>
            <a:ext cx="7886700" cy="4807404"/>
          </a:xfrm>
        </p:spPr>
        <p:txBody>
          <a:bodyPr/>
          <a:lstStyle/>
          <a:p>
            <a:pPr marL="0" indent="0">
              <a:buNone/>
            </a:pPr>
            <a:r>
              <a:rPr lang="en-US" sz="3600" dirty="0">
                <a:solidFill>
                  <a:srgbClr val="53565A"/>
                </a:solidFill>
              </a:rPr>
              <a:t>Green Infrastructure: A network of waterways, wetlands, woodlands, wildlife habitats, and other natural areas that support native species, maintain natural ecological processes, sustain air and water resources and contribute to health and quality of life.  </a:t>
            </a:r>
          </a:p>
          <a:p>
            <a:pPr marL="0" indent="0">
              <a:buNone/>
            </a:pPr>
            <a:r>
              <a:rPr lang="en-US" sz="1800" dirty="0">
                <a:solidFill>
                  <a:srgbClr val="53565A"/>
                </a:solidFill>
              </a:rPr>
              <a:t>(McDonald, Benedict and O’Conner, 2005). </a:t>
            </a:r>
          </a:p>
          <a:p>
            <a:endParaRPr lang="en-US" dirty="0">
              <a:solidFill>
                <a:schemeClr val="tx2"/>
              </a:solidFill>
            </a:endParaRPr>
          </a:p>
        </p:txBody>
      </p:sp>
    </p:spTree>
    <p:extLst>
      <p:ext uri="{BB962C8B-B14F-4D97-AF65-F5344CB8AC3E}">
        <p14:creationId xmlns:p14="http://schemas.microsoft.com/office/powerpoint/2010/main" val="6848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306"/>
            <a:ext cx="8229600" cy="1143000"/>
          </a:xfrm>
        </p:spPr>
        <p:txBody>
          <a:bodyPr>
            <a:noAutofit/>
          </a:bodyPr>
          <a:lstStyle/>
          <a:p>
            <a:pPr algn="ctr"/>
            <a:r>
              <a:rPr lang="en-US" sz="4000" dirty="0">
                <a:solidFill>
                  <a:srgbClr val="287390"/>
                </a:solidFill>
                <a:latin typeface="Arial" panose="020B0604020202020204" pitchFamily="34" charset="0"/>
                <a:cs typeface="Arial" panose="020B0604020202020204" pitchFamily="34" charset="0"/>
              </a:rPr>
              <a:t>Types of </a:t>
            </a:r>
            <a:br>
              <a:rPr lang="en-US" sz="4000" dirty="0">
                <a:solidFill>
                  <a:srgbClr val="287390"/>
                </a:solidFill>
                <a:latin typeface="Arial" panose="020B0604020202020204" pitchFamily="34" charset="0"/>
                <a:cs typeface="Arial" panose="020B0604020202020204" pitchFamily="34" charset="0"/>
              </a:rPr>
            </a:br>
            <a:r>
              <a:rPr lang="en-US" sz="4000" dirty="0">
                <a:solidFill>
                  <a:srgbClr val="287390"/>
                </a:solidFill>
                <a:latin typeface="Arial" panose="020B0604020202020204" pitchFamily="34" charset="0"/>
                <a:cs typeface="Arial" panose="020B0604020202020204" pitchFamily="34" charset="0"/>
              </a:rPr>
              <a:t>Green Infrastructure Features</a:t>
            </a:r>
          </a:p>
        </p:txBody>
      </p:sp>
      <p:sp>
        <p:nvSpPr>
          <p:cNvPr id="3" name="Content Placeholder 2"/>
          <p:cNvSpPr>
            <a:spLocks noGrp="1"/>
          </p:cNvSpPr>
          <p:nvPr>
            <p:ph idx="1"/>
          </p:nvPr>
        </p:nvSpPr>
        <p:spPr>
          <a:xfrm>
            <a:off x="381000" y="2209800"/>
            <a:ext cx="8229600" cy="4389120"/>
          </a:xfrm>
        </p:spPr>
        <p:txBody>
          <a:bodyPr>
            <a:normAutofit/>
          </a:bodyPr>
          <a:lstStyle/>
          <a:p>
            <a:r>
              <a:rPr lang="en-US" sz="4000" dirty="0">
                <a:solidFill>
                  <a:srgbClr val="53565A"/>
                </a:solidFill>
                <a:latin typeface="Arial" panose="020B0604020202020204" pitchFamily="34" charset="0"/>
                <a:cs typeface="Arial" panose="020B0604020202020204" pitchFamily="34" charset="0"/>
              </a:rPr>
              <a:t>Undeveloped coastal reaches: </a:t>
            </a:r>
          </a:p>
          <a:p>
            <a:pPr lvl="1"/>
            <a:r>
              <a:rPr lang="en-US" sz="3600" dirty="0">
                <a:solidFill>
                  <a:srgbClr val="53565A"/>
                </a:solidFill>
                <a:latin typeface="Arial" panose="020B0604020202020204" pitchFamily="34" charset="0"/>
                <a:cs typeface="Arial" panose="020B0604020202020204" pitchFamily="34" charset="0"/>
              </a:rPr>
              <a:t>Intact dune system </a:t>
            </a:r>
          </a:p>
          <a:p>
            <a:pPr lvl="1"/>
            <a:r>
              <a:rPr lang="en-US" sz="3600" dirty="0">
                <a:solidFill>
                  <a:srgbClr val="53565A"/>
                </a:solidFill>
                <a:latin typeface="Arial" panose="020B0604020202020204" pitchFamily="34" charset="0"/>
                <a:cs typeface="Arial" panose="020B0604020202020204" pitchFamily="34" charset="0"/>
              </a:rPr>
              <a:t>Unimpeded sediment transport </a:t>
            </a:r>
          </a:p>
          <a:p>
            <a:pPr lvl="1"/>
            <a:r>
              <a:rPr lang="en-US" sz="3600" dirty="0">
                <a:solidFill>
                  <a:srgbClr val="53565A"/>
                </a:solidFill>
                <a:latin typeface="Arial" panose="020B0604020202020204" pitchFamily="34" charset="0"/>
                <a:cs typeface="Arial" panose="020B0604020202020204" pitchFamily="34" charset="0"/>
              </a:rPr>
              <a:t>Healthy tidal and non-tidal wetlands </a:t>
            </a:r>
          </a:p>
        </p:txBody>
      </p:sp>
    </p:spTree>
    <p:extLst>
      <p:ext uri="{BB962C8B-B14F-4D97-AF65-F5344CB8AC3E}">
        <p14:creationId xmlns:p14="http://schemas.microsoft.com/office/powerpoint/2010/main" val="327309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306"/>
            <a:ext cx="8229600" cy="1143000"/>
          </a:xfrm>
        </p:spPr>
        <p:txBody>
          <a:bodyPr>
            <a:noAutofit/>
          </a:bodyPr>
          <a:lstStyle/>
          <a:p>
            <a:pPr algn="ctr"/>
            <a:r>
              <a:rPr lang="en-US" sz="4000" dirty="0">
                <a:solidFill>
                  <a:srgbClr val="287390"/>
                </a:solidFill>
                <a:latin typeface="Arial" panose="020B0604020202020204" pitchFamily="34" charset="0"/>
                <a:cs typeface="Arial" panose="020B0604020202020204" pitchFamily="34" charset="0"/>
              </a:rPr>
              <a:t>Types of </a:t>
            </a:r>
            <a:br>
              <a:rPr lang="en-US" sz="4000" dirty="0">
                <a:solidFill>
                  <a:srgbClr val="287390"/>
                </a:solidFill>
                <a:latin typeface="Arial" panose="020B0604020202020204" pitchFamily="34" charset="0"/>
                <a:cs typeface="Arial" panose="020B0604020202020204" pitchFamily="34" charset="0"/>
              </a:rPr>
            </a:br>
            <a:r>
              <a:rPr lang="en-US" sz="4000" dirty="0">
                <a:solidFill>
                  <a:srgbClr val="287390"/>
                </a:solidFill>
                <a:latin typeface="Arial" panose="020B0604020202020204" pitchFamily="34" charset="0"/>
                <a:cs typeface="Arial" panose="020B0604020202020204" pitchFamily="34" charset="0"/>
              </a:rPr>
              <a:t>Green Infrastructure Features</a:t>
            </a:r>
          </a:p>
        </p:txBody>
      </p:sp>
      <p:sp>
        <p:nvSpPr>
          <p:cNvPr id="3" name="Content Placeholder 2"/>
          <p:cNvSpPr>
            <a:spLocks noGrp="1"/>
          </p:cNvSpPr>
          <p:nvPr>
            <p:ph idx="1"/>
          </p:nvPr>
        </p:nvSpPr>
        <p:spPr>
          <a:xfrm>
            <a:off x="381000" y="2209800"/>
            <a:ext cx="8229600" cy="4389120"/>
          </a:xfrm>
        </p:spPr>
        <p:txBody>
          <a:bodyPr>
            <a:normAutofit/>
          </a:bodyPr>
          <a:lstStyle/>
          <a:p>
            <a:r>
              <a:rPr lang="en-US" sz="3900" dirty="0">
                <a:solidFill>
                  <a:srgbClr val="53565A"/>
                </a:solidFill>
                <a:latin typeface="Arial" panose="020B0604020202020204" pitchFamily="34" charset="0"/>
                <a:cs typeface="Arial" panose="020B0604020202020204" pitchFamily="34" charset="0"/>
              </a:rPr>
              <a:t>Undeveloped riparian corridors</a:t>
            </a:r>
          </a:p>
          <a:p>
            <a:pPr lvl="1"/>
            <a:r>
              <a:rPr lang="en-US" sz="3600" dirty="0">
                <a:solidFill>
                  <a:srgbClr val="53565A"/>
                </a:solidFill>
                <a:latin typeface="Arial" panose="020B0604020202020204" pitchFamily="34" charset="0"/>
                <a:cs typeface="Arial" panose="020B0604020202020204" pitchFamily="34" charset="0"/>
              </a:rPr>
              <a:t>Mix of wetland and upland features</a:t>
            </a:r>
          </a:p>
          <a:p>
            <a:r>
              <a:rPr lang="en-US" sz="3900" dirty="0">
                <a:solidFill>
                  <a:srgbClr val="53565A"/>
                </a:solidFill>
                <a:latin typeface="Arial" panose="020B0604020202020204" pitchFamily="34" charset="0"/>
                <a:cs typeface="Arial" panose="020B0604020202020204" pitchFamily="34" charset="0"/>
              </a:rPr>
              <a:t>Wetlands complexes</a:t>
            </a:r>
          </a:p>
          <a:p>
            <a:r>
              <a:rPr lang="en-US" sz="3900" dirty="0">
                <a:solidFill>
                  <a:srgbClr val="53565A"/>
                </a:solidFill>
                <a:latin typeface="Arial" panose="020B0604020202020204" pitchFamily="34" charset="0"/>
                <a:cs typeface="Arial" panose="020B0604020202020204" pitchFamily="34" charset="0"/>
              </a:rPr>
              <a:t>Forested uplands</a:t>
            </a:r>
          </a:p>
        </p:txBody>
      </p:sp>
    </p:spTree>
    <p:extLst>
      <p:ext uri="{BB962C8B-B14F-4D97-AF65-F5344CB8AC3E}">
        <p14:creationId xmlns:p14="http://schemas.microsoft.com/office/powerpoint/2010/main" val="3209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8770"/>
            <a:ext cx="8229600" cy="1143000"/>
          </a:xfrm>
        </p:spPr>
        <p:txBody>
          <a:bodyPr>
            <a:noAutofit/>
          </a:bodyPr>
          <a:lstStyle/>
          <a:p>
            <a:pPr algn="ctr"/>
            <a:r>
              <a:rPr lang="en-US" sz="4000" dirty="0">
                <a:solidFill>
                  <a:srgbClr val="287390"/>
                </a:solidFill>
                <a:latin typeface="Arial" panose="020B0604020202020204" pitchFamily="34" charset="0"/>
                <a:cs typeface="Arial" panose="020B0604020202020204" pitchFamily="34" charset="0"/>
              </a:rPr>
              <a:t>Types of </a:t>
            </a:r>
            <a:br>
              <a:rPr lang="en-US" sz="4000" dirty="0">
                <a:solidFill>
                  <a:srgbClr val="287390"/>
                </a:solidFill>
                <a:latin typeface="Arial" panose="020B0604020202020204" pitchFamily="34" charset="0"/>
                <a:cs typeface="Arial" panose="020B0604020202020204" pitchFamily="34" charset="0"/>
              </a:rPr>
            </a:br>
            <a:r>
              <a:rPr lang="en-US" sz="4000" dirty="0">
                <a:solidFill>
                  <a:srgbClr val="287390"/>
                </a:solidFill>
                <a:latin typeface="Arial" panose="020B0604020202020204" pitchFamily="34" charset="0"/>
                <a:cs typeface="Arial" panose="020B0604020202020204" pitchFamily="34" charset="0"/>
              </a:rPr>
              <a:t>Green Infrastructure Features</a:t>
            </a:r>
          </a:p>
        </p:txBody>
      </p:sp>
      <p:sp>
        <p:nvSpPr>
          <p:cNvPr id="3" name="Content Placeholder 2"/>
          <p:cNvSpPr>
            <a:spLocks noGrp="1"/>
          </p:cNvSpPr>
          <p:nvPr>
            <p:ph idx="1"/>
          </p:nvPr>
        </p:nvSpPr>
        <p:spPr>
          <a:xfrm>
            <a:off x="381000" y="2209800"/>
            <a:ext cx="8229600" cy="4389120"/>
          </a:xfrm>
        </p:spPr>
        <p:txBody>
          <a:bodyPr>
            <a:normAutofit/>
          </a:bodyPr>
          <a:lstStyle/>
          <a:p>
            <a:r>
              <a:rPr lang="en-US" sz="4000" dirty="0">
                <a:solidFill>
                  <a:srgbClr val="53565A"/>
                </a:solidFill>
                <a:latin typeface="Arial" panose="020B0604020202020204" pitchFamily="34" charset="0"/>
                <a:cs typeface="Arial" panose="020B0604020202020204" pitchFamily="34" charset="0"/>
              </a:rPr>
              <a:t>Reconstructed features: </a:t>
            </a:r>
          </a:p>
          <a:p>
            <a:pPr lvl="1"/>
            <a:r>
              <a:rPr lang="en-US" sz="3600" dirty="0">
                <a:solidFill>
                  <a:srgbClr val="53565A"/>
                </a:solidFill>
                <a:latin typeface="Arial" panose="020B0604020202020204" pitchFamily="34" charset="0"/>
                <a:cs typeface="Arial" panose="020B0604020202020204" pitchFamily="34" charset="0"/>
              </a:rPr>
              <a:t>Constructed wetlands and dunes </a:t>
            </a:r>
          </a:p>
          <a:p>
            <a:pPr lvl="1"/>
            <a:r>
              <a:rPr lang="en-US" sz="3600" dirty="0">
                <a:solidFill>
                  <a:srgbClr val="53565A"/>
                </a:solidFill>
                <a:latin typeface="Arial" panose="020B0604020202020204" pitchFamily="34" charset="0"/>
                <a:cs typeface="Arial" panose="020B0604020202020204" pitchFamily="34" charset="0"/>
              </a:rPr>
              <a:t>Sediment replenishment (beach nourishment) </a:t>
            </a:r>
          </a:p>
          <a:p>
            <a:pPr lvl="1"/>
            <a:r>
              <a:rPr lang="en-US" sz="3600" dirty="0">
                <a:solidFill>
                  <a:srgbClr val="53565A"/>
                </a:solidFill>
                <a:latin typeface="Arial" panose="020B0604020202020204" pitchFamily="34" charset="0"/>
                <a:cs typeface="Arial" panose="020B0604020202020204" pitchFamily="34" charset="0"/>
              </a:rPr>
              <a:t>Restoration of riparian corridors </a:t>
            </a:r>
          </a:p>
          <a:p>
            <a:pPr lvl="1"/>
            <a:r>
              <a:rPr lang="en-US" sz="3600" dirty="0">
                <a:solidFill>
                  <a:srgbClr val="53565A"/>
                </a:solidFill>
                <a:latin typeface="Arial" panose="020B0604020202020204" pitchFamily="34" charset="0"/>
                <a:cs typeface="Arial" panose="020B0604020202020204" pitchFamily="34" charset="0"/>
              </a:rPr>
              <a:t>Reforestation </a:t>
            </a:r>
          </a:p>
          <a:p>
            <a:pPr lvl="1"/>
            <a:endParaRPr lang="en-US" sz="3600" dirty="0">
              <a:solidFill>
                <a:srgbClr val="53565A"/>
              </a:solidFill>
            </a:endParaRPr>
          </a:p>
          <a:p>
            <a:pPr lvl="1"/>
            <a:endParaRPr lang="en-US" sz="3600" dirty="0">
              <a:solidFill>
                <a:srgbClr val="53565A"/>
              </a:solidFill>
            </a:endParaRPr>
          </a:p>
        </p:txBody>
      </p:sp>
    </p:spTree>
    <p:extLst>
      <p:ext uri="{BB962C8B-B14F-4D97-AF65-F5344CB8AC3E}">
        <p14:creationId xmlns:p14="http://schemas.microsoft.com/office/powerpoint/2010/main" val="3831783467"/>
      </p:ext>
    </p:extLst>
  </p:cSld>
  <p:clrMapOvr>
    <a:masterClrMapping/>
  </p:clrMapOvr>
</p:sld>
</file>

<file path=ppt/theme/theme1.xml><?xml version="1.0" encoding="utf-8"?>
<a:theme xmlns:a="http://schemas.openxmlformats.org/drawingml/2006/main" name="Manomet-Rebrand">
  <a:themeElements>
    <a:clrScheme name="Manomet ReBrand">
      <a:dk1>
        <a:srgbClr val="53565A"/>
      </a:dk1>
      <a:lt1>
        <a:sysClr val="window" lastClr="FFFFFF"/>
      </a:lt1>
      <a:dk2>
        <a:srgbClr val="287390"/>
      </a:dk2>
      <a:lt2>
        <a:srgbClr val="292B2C"/>
      </a:lt2>
      <a:accent1>
        <a:srgbClr val="209D63"/>
      </a:accent1>
      <a:accent2>
        <a:srgbClr val="FCB746"/>
      </a:accent2>
      <a:accent3>
        <a:srgbClr val="A6787C"/>
      </a:accent3>
      <a:accent4>
        <a:srgbClr val="EDB8B3"/>
      </a:accent4>
      <a:accent5>
        <a:srgbClr val="4472C4"/>
      </a:accent5>
      <a:accent6>
        <a:srgbClr val="70AD47"/>
      </a:accent6>
      <a:hlink>
        <a:srgbClr val="0563C1"/>
      </a:hlink>
      <a:folHlink>
        <a:srgbClr val="954F72"/>
      </a:folHlink>
    </a:clrScheme>
    <a:fontScheme name="Custom 1">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97E5F4CC56714C83C865143A4C77A1" ma:contentTypeVersion="2" ma:contentTypeDescription="Create a new document." ma:contentTypeScope="" ma:versionID="afc6cbeeea713b5180d0b991bcafbf4b">
  <xsd:schema xmlns:xsd="http://www.w3.org/2001/XMLSchema" xmlns:xs="http://www.w3.org/2001/XMLSchema" xmlns:p="http://schemas.microsoft.com/office/2006/metadata/properties" xmlns:ns2="d897d6a0-ae8c-4294-9bb6-b0bbb91aa7ef" targetNamespace="http://schemas.microsoft.com/office/2006/metadata/properties" ma:root="true" ma:fieldsID="b7619d2f312464c62ceb04731bcfc48d" ns2:_="">
    <xsd:import namespace="d897d6a0-ae8c-4294-9bb6-b0bbb91aa7ef"/>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97d6a0-ae8c-4294-9bb6-b0bbb91aa7e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D75550-EEC3-466B-8C8D-5CA20488386D}">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897d6a0-ae8c-4294-9bb6-b0bbb91aa7e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87ECB886-7117-43A5-B00B-E49C646AE50F}">
  <ds:schemaRefs>
    <ds:schemaRef ds:uri="http://schemas.microsoft.com/sharepoint/v3/contenttype/forms"/>
  </ds:schemaRefs>
</ds:datastoreItem>
</file>

<file path=customXml/itemProps3.xml><?xml version="1.0" encoding="utf-8"?>
<ds:datastoreItem xmlns:ds="http://schemas.openxmlformats.org/officeDocument/2006/customXml" ds:itemID="{6E28FCFA-6984-448C-9A77-B72A8AC2F4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97d6a0-ae8c-4294-9bb6-b0bbb91aa7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Manomet-Rebrand</Template>
  <TotalTime>6487</TotalTime>
  <Words>671</Words>
  <Application>Microsoft Macintosh PowerPoint</Application>
  <PresentationFormat>On-screen Show (4:3)</PresentationFormat>
  <Paragraphs>73</Paragraphs>
  <Slides>18</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Roboto</vt:lpstr>
      <vt:lpstr>Roboto Slab</vt:lpstr>
      <vt:lpstr>Manomet-Rebrand</vt:lpstr>
      <vt:lpstr>Office Theme</vt:lpstr>
      <vt:lpstr>PowerPoint Presentation</vt:lpstr>
      <vt:lpstr>Overarching Project Goal</vt:lpstr>
      <vt:lpstr>Goals for the Workshop</vt:lpstr>
      <vt:lpstr>Goals for the Workshop</vt:lpstr>
      <vt:lpstr>Workshop Structure</vt:lpstr>
      <vt:lpstr>What is Green Infrastructure?</vt:lpstr>
      <vt:lpstr>Types of  Green Infrastructure Features</vt:lpstr>
      <vt:lpstr>Types of  Green Infrastructure Features</vt:lpstr>
      <vt:lpstr>Types of  Green Infrastructure Features</vt:lpstr>
      <vt:lpstr>Types of  Green Infrastructure Features</vt:lpstr>
      <vt:lpstr>Global Temperature Anomalies </vt:lpstr>
      <vt:lpstr>Observed Precipitation Change  Current average compared to first half of previous century</vt:lpstr>
      <vt:lpstr>PowerPoint Presentation</vt:lpstr>
      <vt:lpstr>PowerPoint Presentation</vt:lpstr>
      <vt:lpstr>PowerPoint Presentation</vt:lpstr>
      <vt:lpstr>PowerPoint Presentation</vt:lpstr>
      <vt:lpstr>Projected Relative SLR Boston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Liza LePage</dc:creator>
  <cp:lastModifiedBy>Sharl Heller</cp:lastModifiedBy>
  <cp:revision>327</cp:revision>
  <dcterms:created xsi:type="dcterms:W3CDTF">2015-06-01T20:35:23Z</dcterms:created>
  <dcterms:modified xsi:type="dcterms:W3CDTF">2019-07-24T13:39:05Z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0x010100F297E5F4CC56714C83C865143A4C77A1</vt:lpwstr>
  </property>
</Properties>
</file>