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66" r:id="rId2"/>
    <p:sldId id="257" r:id="rId3"/>
    <p:sldId id="259" r:id="rId4"/>
    <p:sldId id="260" r:id="rId5"/>
    <p:sldId id="268" r:id="rId6"/>
    <p:sldId id="261" r:id="rId7"/>
    <p:sldId id="267" r:id="rId8"/>
    <p:sldId id="264" r:id="rId9"/>
    <p:sldId id="26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772"/>
    <p:restoredTop sz="74904"/>
  </p:normalViewPr>
  <p:slideViewPr>
    <p:cSldViewPr snapToGrid="0" snapToObjects="1">
      <p:cViewPr varScale="1">
        <p:scale>
          <a:sx n="87" d="100"/>
          <a:sy n="87" d="100"/>
        </p:scale>
        <p:origin x="192" y="504"/>
      </p:cViewPr>
      <p:guideLst/>
    </p:cSldViewPr>
  </p:slideViewPr>
  <p:notesTextViewPr>
    <p:cViewPr>
      <p:scale>
        <a:sx n="1" d="1"/>
        <a:sy n="1" d="1"/>
      </p:scale>
      <p:origin x="0" y="-124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lissa/Documents/Alissa's%20Folder/Capacity%20Building%20Projects%20Legacy%20Binder/PBP%20Legacy%20Binder/The%20Research/Regional%20Priorities%20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Preservation of Natural Resources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Recreation </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'Open Space Graphs '!$B$28</c:f>
              <c:strCache>
                <c:ptCount val="1"/>
                <c:pt idx="0">
                  <c:v>Percentages of Towns</c:v>
                </c:pt>
              </c:strCache>
            </c:strRef>
          </c:tx>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1-88D1-064E-AE5D-2BACB91777E6}"/>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3-88D1-064E-AE5D-2BACB91777E6}"/>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'Open Space Graphs '!$A$29:$A$30</c:f>
              <c:strCache>
                <c:ptCount val="2"/>
                <c:pt idx="0">
                  <c:v>Yes</c:v>
                </c:pt>
                <c:pt idx="1">
                  <c:v>No</c:v>
                </c:pt>
              </c:strCache>
            </c:strRef>
          </c:cat>
          <c:val>
            <c:numRef>
              <c:f>'Open Space Graphs '!$B$29:$B$30</c:f>
              <c:numCache>
                <c:formatCode>0%</c:formatCode>
                <c:ptCount val="2"/>
                <c:pt idx="0">
                  <c:v>0.66</c:v>
                </c:pt>
                <c:pt idx="1">
                  <c:v>0.34</c:v>
                </c:pt>
              </c:numCache>
            </c:numRef>
          </c:val>
          <c:extLst>
            <c:ext xmlns:c16="http://schemas.microsoft.com/office/drawing/2014/chart" uri="{C3380CC4-5D6E-409C-BE32-E72D297353CC}">
              <c16:uniqueId val="{00000004-88D1-064E-AE5D-2BACB91777E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Character</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'Open Space Graphs '!$B$33</c:f>
              <c:strCache>
                <c:ptCount val="1"/>
                <c:pt idx="0">
                  <c:v>Percentages of Towns</c:v>
                </c:pt>
              </c:strCache>
            </c:strRef>
          </c:tx>
          <c:dPt>
            <c:idx val="0"/>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1-8BFC-7F46-BE22-F3AF02F00E0E}"/>
              </c:ext>
            </c:extLst>
          </c:dPt>
          <c:dPt>
            <c:idx val="1"/>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3-8BFC-7F46-BE22-F3AF02F00E0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'Open Space Graphs '!$A$34:$A$35</c:f>
              <c:strCache>
                <c:ptCount val="2"/>
                <c:pt idx="0">
                  <c:v>Yes</c:v>
                </c:pt>
                <c:pt idx="1">
                  <c:v>No</c:v>
                </c:pt>
              </c:strCache>
            </c:strRef>
          </c:cat>
          <c:val>
            <c:numRef>
              <c:f>'Open Space Graphs '!$B$34:$B$35</c:f>
              <c:numCache>
                <c:formatCode>0%</c:formatCode>
                <c:ptCount val="2"/>
                <c:pt idx="0">
                  <c:v>0.63</c:v>
                </c:pt>
                <c:pt idx="1">
                  <c:v>0.37</c:v>
                </c:pt>
              </c:numCache>
            </c:numRef>
          </c:val>
          <c:extLst>
            <c:ext xmlns:c16="http://schemas.microsoft.com/office/drawing/2014/chart" uri="{C3380CC4-5D6E-409C-BE32-E72D297353CC}">
              <c16:uniqueId val="{00000004-8BFC-7F46-BE22-F3AF02F00E0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Water</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'Open Space Graphs '!$B$38</c:f>
              <c:strCache>
                <c:ptCount val="1"/>
                <c:pt idx="0">
                  <c:v>Percentages of Towns</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8A3C-D347-8D62-7AB13A15FB82}"/>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8A3C-D347-8D62-7AB13A15FB82}"/>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'Open Space Graphs '!$A$39:$A$40</c:f>
              <c:strCache>
                <c:ptCount val="2"/>
                <c:pt idx="0">
                  <c:v>Yes</c:v>
                </c:pt>
                <c:pt idx="1">
                  <c:v>No</c:v>
                </c:pt>
              </c:strCache>
            </c:strRef>
          </c:cat>
          <c:val>
            <c:numRef>
              <c:f>'Open Space Graphs '!$B$39:$B$40</c:f>
              <c:numCache>
                <c:formatCode>0%</c:formatCode>
                <c:ptCount val="2"/>
                <c:pt idx="0">
                  <c:v>0.52</c:v>
                </c:pt>
                <c:pt idx="1">
                  <c:v>0.48</c:v>
                </c:pt>
              </c:numCache>
            </c:numRef>
          </c:val>
          <c:extLst>
            <c:ext xmlns:c16="http://schemas.microsoft.com/office/drawing/2014/chart" uri="{C3380CC4-5D6E-409C-BE32-E72D297353CC}">
              <c16:uniqueId val="{00000004-8A3C-D347-8D62-7AB13A15FB8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MVP Regional Priorities</a:t>
            </a:r>
            <a:r>
              <a:rPr lang="en-US" sz="1800" baseline="0"/>
              <a:t> </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'MVP Graphics'!$B$11</c:f>
              <c:strCache>
                <c:ptCount val="1"/>
                <c:pt idx="0">
                  <c:v>Total Number of Towns </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'MVP Graphics'!$A$12:$A$18</c:f>
              <c:strCache>
                <c:ptCount val="7"/>
                <c:pt idx="0">
                  <c:v>Extreme Weather/ Storms</c:v>
                </c:pt>
                <c:pt idx="1">
                  <c:v>Flooding</c:v>
                </c:pt>
                <c:pt idx="2">
                  <c:v>Sea Level Rise</c:v>
                </c:pt>
                <c:pt idx="3">
                  <c:v>Coastal Erosion</c:v>
                </c:pt>
                <c:pt idx="4">
                  <c:v>Wildfire</c:v>
                </c:pt>
                <c:pt idx="5">
                  <c:v>Ocean Acidification </c:v>
                </c:pt>
                <c:pt idx="6">
                  <c:v>Climate Change</c:v>
                </c:pt>
              </c:strCache>
            </c:strRef>
          </c:cat>
          <c:val>
            <c:numRef>
              <c:f>'MVP Graphics'!$B$12:$B$18</c:f>
              <c:numCache>
                <c:formatCode>General</c:formatCode>
                <c:ptCount val="7"/>
                <c:pt idx="0">
                  <c:v>24</c:v>
                </c:pt>
                <c:pt idx="1">
                  <c:v>22</c:v>
                </c:pt>
                <c:pt idx="2">
                  <c:v>18</c:v>
                </c:pt>
                <c:pt idx="3">
                  <c:v>9</c:v>
                </c:pt>
                <c:pt idx="4">
                  <c:v>9</c:v>
                </c:pt>
                <c:pt idx="5">
                  <c:v>4</c:v>
                </c:pt>
                <c:pt idx="6">
                  <c:v>3</c:v>
                </c:pt>
              </c:numCache>
            </c:numRef>
          </c:val>
          <c:extLst>
            <c:ext xmlns:c16="http://schemas.microsoft.com/office/drawing/2014/chart" uri="{C3380CC4-5D6E-409C-BE32-E72D297353CC}">
              <c16:uniqueId val="{00000000-6432-404E-88B0-4FDACB65F935}"/>
            </c:ext>
          </c:extLst>
        </c:ser>
        <c:dLbls>
          <c:showLegendKey val="0"/>
          <c:showVal val="0"/>
          <c:showCatName val="0"/>
          <c:showSerName val="0"/>
          <c:showPercent val="0"/>
          <c:showBubbleSize val="0"/>
        </c:dLbls>
        <c:gapWidth val="182"/>
        <c:axId val="1774646287"/>
        <c:axId val="1900884975"/>
      </c:barChart>
      <c:catAx>
        <c:axId val="1774646287"/>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Goal and Objectives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00884975"/>
        <c:crosses val="autoZero"/>
        <c:auto val="1"/>
        <c:lblAlgn val="ctr"/>
        <c:lblOffset val="100"/>
        <c:noMultiLvlLbl val="0"/>
      </c:catAx>
      <c:valAx>
        <c:axId val="19008849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Total Number of Towns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746462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Preservation of Natural Resources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'Open Space Graphs '!$B$23</c:f>
              <c:strCache>
                <c:ptCount val="1"/>
                <c:pt idx="0">
                  <c:v>Percentages of Towns</c:v>
                </c:pt>
              </c:strCache>
            </c:strRef>
          </c:tx>
          <c:explosion val="2"/>
          <c:dPt>
            <c:idx val="0"/>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1-05D0-B943-85E4-D9F0900629D1}"/>
              </c:ext>
            </c:extLst>
          </c:dPt>
          <c:dPt>
            <c:idx val="1"/>
            <c:bubble3D val="0"/>
            <c:explosion val="0"/>
            <c:spPr>
              <a:solidFill>
                <a:schemeClr val="accent6">
                  <a:tint val="77000"/>
                </a:schemeClr>
              </a:solidFill>
              <a:ln w="19050">
                <a:solidFill>
                  <a:schemeClr val="lt1"/>
                </a:solidFill>
              </a:ln>
              <a:effectLst/>
            </c:spPr>
            <c:extLst>
              <c:ext xmlns:c16="http://schemas.microsoft.com/office/drawing/2014/chart" uri="{C3380CC4-5D6E-409C-BE32-E72D297353CC}">
                <c16:uniqueId val="{00000003-05D0-B943-85E4-D9F0900629D1}"/>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'Open Space Graphs '!$A$24:$A$25</c:f>
              <c:strCache>
                <c:ptCount val="2"/>
                <c:pt idx="0">
                  <c:v>Yes</c:v>
                </c:pt>
                <c:pt idx="1">
                  <c:v>No</c:v>
                </c:pt>
              </c:strCache>
            </c:strRef>
          </c:cat>
          <c:val>
            <c:numRef>
              <c:f>'Open Space Graphs '!$B$24:$B$25</c:f>
              <c:numCache>
                <c:formatCode>0%</c:formatCode>
                <c:ptCount val="2"/>
                <c:pt idx="0">
                  <c:v>0.81</c:v>
                </c:pt>
                <c:pt idx="1">
                  <c:v>0.19</c:v>
                </c:pt>
              </c:numCache>
            </c:numRef>
          </c:val>
          <c:extLst>
            <c:ext xmlns:c16="http://schemas.microsoft.com/office/drawing/2014/chart" uri="{C3380CC4-5D6E-409C-BE32-E72D297353CC}">
              <c16:uniqueId val="{00000004-05D0-B943-85E4-D9F0900629D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Land Use and Growth Management</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'Comprehensive Master Plans'!$B$27</c:f>
              <c:strCache>
                <c:ptCount val="1"/>
                <c:pt idx="0">
                  <c:v>Percentages of Towns</c:v>
                </c:pt>
              </c:strCache>
            </c:strRef>
          </c:tx>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1-5636-E649-825B-FE3938B2B36C}"/>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3-5636-E649-825B-FE3938B2B36C}"/>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'Comprehensive Master Plans'!$A$28:$A$29</c:f>
              <c:strCache>
                <c:ptCount val="2"/>
                <c:pt idx="0">
                  <c:v>Yes</c:v>
                </c:pt>
                <c:pt idx="1">
                  <c:v>No</c:v>
                </c:pt>
              </c:strCache>
            </c:strRef>
          </c:cat>
          <c:val>
            <c:numRef>
              <c:f>'Comprehensive Master Plans'!$B$28:$B$29</c:f>
              <c:numCache>
                <c:formatCode>0%</c:formatCode>
                <c:ptCount val="2"/>
                <c:pt idx="0">
                  <c:v>0.52</c:v>
                </c:pt>
                <c:pt idx="1">
                  <c:v>0.48</c:v>
                </c:pt>
              </c:numCache>
            </c:numRef>
          </c:val>
          <c:extLst>
            <c:ext xmlns:c16="http://schemas.microsoft.com/office/drawing/2014/chart" uri="{C3380CC4-5D6E-409C-BE32-E72D297353CC}">
              <c16:uniqueId val="{00000004-5636-E649-825B-FE3938B2B36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Water Protection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1016577543385015"/>
          <c:y val="0.20636172035716469"/>
          <c:w val="0.37966844913229952"/>
          <c:h val="0.58571870789750591"/>
        </c:manualLayout>
      </c:layout>
      <c:pieChart>
        <c:varyColors val="1"/>
        <c:ser>
          <c:idx val="0"/>
          <c:order val="0"/>
          <c:tx>
            <c:strRef>
              <c:f>'Comprehensive Master Plans'!$B$32</c:f>
              <c:strCache>
                <c:ptCount val="1"/>
                <c:pt idx="0">
                  <c:v>Percentages of Towns</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53A4-3642-A1C3-4D1F9EF27D28}"/>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53A4-3642-A1C3-4D1F9EF27D2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'Comprehensive Master Plans'!$A$33:$A$34</c:f>
              <c:strCache>
                <c:ptCount val="2"/>
                <c:pt idx="0">
                  <c:v>Yes</c:v>
                </c:pt>
                <c:pt idx="1">
                  <c:v>No</c:v>
                </c:pt>
              </c:strCache>
            </c:strRef>
          </c:cat>
          <c:val>
            <c:numRef>
              <c:f>'Comprehensive Master Plans'!$B$33:$B$34</c:f>
              <c:numCache>
                <c:formatCode>0%</c:formatCode>
                <c:ptCount val="2"/>
                <c:pt idx="0">
                  <c:v>0.63</c:v>
                </c:pt>
                <c:pt idx="1">
                  <c:v>0.37</c:v>
                </c:pt>
              </c:numCache>
            </c:numRef>
          </c:val>
          <c:extLst>
            <c:ext xmlns:c16="http://schemas.microsoft.com/office/drawing/2014/chart" uri="{C3380CC4-5D6E-409C-BE32-E72D297353CC}">
              <c16:uniqueId val="{00000004-53A4-3642-A1C3-4D1F9EF27D2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Character</a:t>
            </a:r>
            <a:r>
              <a:rPr lang="en-US" sz="1800" baseline="0"/>
              <a:t> and Cultural Identity</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'Comprehensive Master Plans'!$B$37</c:f>
              <c:strCache>
                <c:ptCount val="1"/>
                <c:pt idx="0">
                  <c:v>Percentages of Towns</c:v>
                </c:pt>
              </c:strCache>
            </c:strRef>
          </c:tx>
          <c:dPt>
            <c:idx val="0"/>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1-458A-7746-8C05-BD15EFFBA8D1}"/>
              </c:ext>
            </c:extLst>
          </c:dPt>
          <c:dPt>
            <c:idx val="1"/>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3-458A-7746-8C05-BD15EFFBA8D1}"/>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'Comprehensive Master Plans'!$A$38:$A$39</c:f>
              <c:strCache>
                <c:ptCount val="2"/>
                <c:pt idx="0">
                  <c:v>Yes</c:v>
                </c:pt>
                <c:pt idx="1">
                  <c:v>No</c:v>
                </c:pt>
              </c:strCache>
            </c:strRef>
          </c:cat>
          <c:val>
            <c:numRef>
              <c:f>'Comprehensive Master Plans'!$B$38:$B$39</c:f>
              <c:numCache>
                <c:formatCode>0%</c:formatCode>
                <c:ptCount val="2"/>
                <c:pt idx="0">
                  <c:v>0.52</c:v>
                </c:pt>
                <c:pt idx="1">
                  <c:v>0.48</c:v>
                </c:pt>
              </c:numCache>
            </c:numRef>
          </c:val>
          <c:extLst>
            <c:ext xmlns:c16="http://schemas.microsoft.com/office/drawing/2014/chart" uri="{C3380CC4-5D6E-409C-BE32-E72D297353CC}">
              <c16:uniqueId val="{00000004-458A-7746-8C05-BD15EFFBA8D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12.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79235A-E1A7-45C2-A31E-C9513275DB5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F9B405-D1C2-413F-8BE8-FC95E4450AFE}">
      <dgm:prSet/>
      <dgm:spPr/>
      <dgm:t>
        <a:bodyPr/>
        <a:lstStyle/>
        <a:p>
          <a:pPr>
            <a:lnSpc>
              <a:spcPct val="100000"/>
            </a:lnSpc>
          </a:pPr>
          <a:r>
            <a:rPr lang="en-US" dirty="0">
              <a:latin typeface="Times" pitchFamily="2" charset="0"/>
            </a:rPr>
            <a:t>Extreme Temperature and Weather </a:t>
          </a:r>
        </a:p>
      </dgm:t>
    </dgm:pt>
    <dgm:pt modelId="{25E18208-3F90-4BE7-8ABD-8EC837826687}" type="parTrans" cxnId="{27BD0476-CEA4-42C5-A355-FB3BDD62A9EF}">
      <dgm:prSet/>
      <dgm:spPr/>
      <dgm:t>
        <a:bodyPr/>
        <a:lstStyle/>
        <a:p>
          <a:endParaRPr lang="en-US"/>
        </a:p>
      </dgm:t>
    </dgm:pt>
    <dgm:pt modelId="{8A8694C1-79D0-4702-9F25-05FCC370F31A}" type="sibTrans" cxnId="{27BD0476-CEA4-42C5-A355-FB3BDD62A9EF}">
      <dgm:prSet/>
      <dgm:spPr/>
      <dgm:t>
        <a:bodyPr/>
        <a:lstStyle/>
        <a:p>
          <a:endParaRPr lang="en-US"/>
        </a:p>
      </dgm:t>
    </dgm:pt>
    <dgm:pt modelId="{A2012C2D-6558-42FC-9E71-D7BB946B3D37}">
      <dgm:prSet/>
      <dgm:spPr/>
      <dgm:t>
        <a:bodyPr/>
        <a:lstStyle/>
        <a:p>
          <a:pPr>
            <a:lnSpc>
              <a:spcPct val="100000"/>
            </a:lnSpc>
          </a:pPr>
          <a:r>
            <a:rPr lang="en-US" dirty="0">
              <a:latin typeface="Times" pitchFamily="2" charset="0"/>
            </a:rPr>
            <a:t>Flooding</a:t>
          </a:r>
          <a:endParaRPr lang="en-US" dirty="0"/>
        </a:p>
      </dgm:t>
    </dgm:pt>
    <dgm:pt modelId="{01FEE5FF-2BC6-4304-9A50-ACA64FCA8777}" type="parTrans" cxnId="{0574E475-E94A-4C79-AA2F-96A0BEB1EF85}">
      <dgm:prSet/>
      <dgm:spPr/>
      <dgm:t>
        <a:bodyPr/>
        <a:lstStyle/>
        <a:p>
          <a:endParaRPr lang="en-US"/>
        </a:p>
      </dgm:t>
    </dgm:pt>
    <dgm:pt modelId="{29600BB2-E5A8-4959-AC4B-81B54D2019A8}" type="sibTrans" cxnId="{0574E475-E94A-4C79-AA2F-96A0BEB1EF85}">
      <dgm:prSet/>
      <dgm:spPr/>
      <dgm:t>
        <a:bodyPr/>
        <a:lstStyle/>
        <a:p>
          <a:endParaRPr lang="en-US"/>
        </a:p>
      </dgm:t>
    </dgm:pt>
    <dgm:pt modelId="{FC588129-073B-41E8-8B8F-71C9A1034FDB}">
      <dgm:prSet/>
      <dgm:spPr/>
      <dgm:t>
        <a:bodyPr/>
        <a:lstStyle/>
        <a:p>
          <a:pPr>
            <a:lnSpc>
              <a:spcPct val="100000"/>
            </a:lnSpc>
          </a:pPr>
          <a:r>
            <a:rPr lang="en-US" dirty="0">
              <a:latin typeface="Times" pitchFamily="2" charset="0"/>
            </a:rPr>
            <a:t>Seal Level Rise </a:t>
          </a:r>
        </a:p>
      </dgm:t>
    </dgm:pt>
    <dgm:pt modelId="{2BF2C06D-D94B-4EDD-97BA-07C24F6B7B3C}" type="parTrans" cxnId="{AB6E4DD8-CE86-41F2-8436-6B7DBE8B2AFF}">
      <dgm:prSet/>
      <dgm:spPr/>
      <dgm:t>
        <a:bodyPr/>
        <a:lstStyle/>
        <a:p>
          <a:endParaRPr lang="en-US"/>
        </a:p>
      </dgm:t>
    </dgm:pt>
    <dgm:pt modelId="{66A0D136-9BD9-4F10-9139-633A5FFDD89A}" type="sibTrans" cxnId="{AB6E4DD8-CE86-41F2-8436-6B7DBE8B2AFF}">
      <dgm:prSet/>
      <dgm:spPr/>
      <dgm:t>
        <a:bodyPr/>
        <a:lstStyle/>
        <a:p>
          <a:endParaRPr lang="en-US"/>
        </a:p>
      </dgm:t>
    </dgm:pt>
    <dgm:pt modelId="{6B4A063E-631C-48F2-A89B-9A47A8D7D2F1}" type="pres">
      <dgm:prSet presAssocID="{E279235A-E1A7-45C2-A31E-C9513275DB5E}" presName="root" presStyleCnt="0">
        <dgm:presLayoutVars>
          <dgm:dir/>
          <dgm:resizeHandles val="exact"/>
        </dgm:presLayoutVars>
      </dgm:prSet>
      <dgm:spPr/>
    </dgm:pt>
    <dgm:pt modelId="{29034E40-B177-4591-90E7-2F44C6A03A71}" type="pres">
      <dgm:prSet presAssocID="{31F9B405-D1C2-413F-8BE8-FC95E4450AFE}" presName="compNode" presStyleCnt="0"/>
      <dgm:spPr/>
    </dgm:pt>
    <dgm:pt modelId="{CA10E40F-B140-44C2-8874-439B7487209B}" type="pres">
      <dgm:prSet presAssocID="{31F9B405-D1C2-413F-8BE8-FC95E4450AFE}" presName="bgRect" presStyleLbl="bgShp" presStyleIdx="0" presStyleCnt="3" custLinFactNeighborY="16165"/>
      <dgm:spPr/>
    </dgm:pt>
    <dgm:pt modelId="{97F0046F-DB02-4F69-B26D-57D456245139}" type="pres">
      <dgm:prSet presAssocID="{31F9B405-D1C2-413F-8BE8-FC95E4450AF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ning"/>
        </a:ext>
      </dgm:extLst>
    </dgm:pt>
    <dgm:pt modelId="{0EB9F95F-FD78-4F72-9342-B6F8A11CE6A7}" type="pres">
      <dgm:prSet presAssocID="{31F9B405-D1C2-413F-8BE8-FC95E4450AFE}" presName="spaceRect" presStyleCnt="0"/>
      <dgm:spPr/>
    </dgm:pt>
    <dgm:pt modelId="{00B20CED-BFD9-48D1-A6EC-87FA2F1D795A}" type="pres">
      <dgm:prSet presAssocID="{31F9B405-D1C2-413F-8BE8-FC95E4450AFE}" presName="parTx" presStyleLbl="revTx" presStyleIdx="0" presStyleCnt="3" custLinFactNeighborX="1450" custLinFactNeighborY="1343">
        <dgm:presLayoutVars>
          <dgm:chMax val="0"/>
          <dgm:chPref val="0"/>
        </dgm:presLayoutVars>
      </dgm:prSet>
      <dgm:spPr/>
    </dgm:pt>
    <dgm:pt modelId="{7A896D5F-8D61-4F09-A75C-E8A32B78FB6B}" type="pres">
      <dgm:prSet presAssocID="{8A8694C1-79D0-4702-9F25-05FCC370F31A}" presName="sibTrans" presStyleCnt="0"/>
      <dgm:spPr/>
    </dgm:pt>
    <dgm:pt modelId="{D600C4AA-A2A6-4AA8-BAC2-1A4BBFAD45DD}" type="pres">
      <dgm:prSet presAssocID="{A2012C2D-6558-42FC-9E71-D7BB946B3D37}" presName="compNode" presStyleCnt="0"/>
      <dgm:spPr/>
    </dgm:pt>
    <dgm:pt modelId="{BC9068E9-80A8-4789-9470-9027C7FE6958}" type="pres">
      <dgm:prSet presAssocID="{A2012C2D-6558-42FC-9E71-D7BB946B3D37}" presName="bgRect" presStyleLbl="bgShp" presStyleIdx="1" presStyleCnt="3"/>
      <dgm:spPr/>
    </dgm:pt>
    <dgm:pt modelId="{792FAC10-151C-4536-A97A-17DC36DA33A1}" type="pres">
      <dgm:prSet presAssocID="{A2012C2D-6558-42FC-9E71-D7BB946B3D37}"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E0AC6564-B226-4E5E-9CEF-76DE51DD2E2F}" type="pres">
      <dgm:prSet presAssocID="{A2012C2D-6558-42FC-9E71-D7BB946B3D37}" presName="spaceRect" presStyleCnt="0"/>
      <dgm:spPr/>
    </dgm:pt>
    <dgm:pt modelId="{EB04C79B-FE7C-43AC-B313-AEC7764DE80E}" type="pres">
      <dgm:prSet presAssocID="{A2012C2D-6558-42FC-9E71-D7BB946B3D37}" presName="parTx" presStyleLbl="revTx" presStyleIdx="1" presStyleCnt="3">
        <dgm:presLayoutVars>
          <dgm:chMax val="0"/>
          <dgm:chPref val="0"/>
        </dgm:presLayoutVars>
      </dgm:prSet>
      <dgm:spPr/>
    </dgm:pt>
    <dgm:pt modelId="{E56E89AD-DE00-403E-BF2D-C0A2A07BCC7B}" type="pres">
      <dgm:prSet presAssocID="{29600BB2-E5A8-4959-AC4B-81B54D2019A8}" presName="sibTrans" presStyleCnt="0"/>
      <dgm:spPr/>
    </dgm:pt>
    <dgm:pt modelId="{67E9884C-62EC-4879-B6B0-D65A8A920A5C}" type="pres">
      <dgm:prSet presAssocID="{FC588129-073B-41E8-8B8F-71C9A1034FDB}" presName="compNode" presStyleCnt="0"/>
      <dgm:spPr/>
    </dgm:pt>
    <dgm:pt modelId="{393A8D91-6922-4E44-93D7-90E68506B2EC}" type="pres">
      <dgm:prSet presAssocID="{FC588129-073B-41E8-8B8F-71C9A1034FDB}" presName="bgRect" presStyleLbl="bgShp" presStyleIdx="2" presStyleCnt="3" custLinFactNeighborX="737" custLinFactNeighborY="-2355"/>
      <dgm:spPr/>
    </dgm:pt>
    <dgm:pt modelId="{4FFD00B9-1E69-42DB-92BB-639F6D354BCD}" type="pres">
      <dgm:prSet presAssocID="{FC588129-073B-41E8-8B8F-71C9A1034FDB}" presName="iconRect" presStyleLbl="node1" presStyleIdx="2" presStyleCnt="3" custLinFactNeighborX="-1965" custLinFactNeighborY="150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A2C33304-C8F2-406F-9746-28A2B7C9FEBD}" type="pres">
      <dgm:prSet presAssocID="{FC588129-073B-41E8-8B8F-71C9A1034FDB}" presName="spaceRect" presStyleCnt="0"/>
      <dgm:spPr/>
    </dgm:pt>
    <dgm:pt modelId="{F7420035-D81D-4007-B9F8-912FD4C2A450}" type="pres">
      <dgm:prSet presAssocID="{FC588129-073B-41E8-8B8F-71C9A1034FDB}" presName="parTx" presStyleLbl="revTx" presStyleIdx="2" presStyleCnt="3">
        <dgm:presLayoutVars>
          <dgm:chMax val="0"/>
          <dgm:chPref val="0"/>
        </dgm:presLayoutVars>
      </dgm:prSet>
      <dgm:spPr/>
    </dgm:pt>
  </dgm:ptLst>
  <dgm:cxnLst>
    <dgm:cxn modelId="{5BEBF446-1094-4276-98A9-E00647B3381A}" type="presOf" srcId="{E279235A-E1A7-45C2-A31E-C9513275DB5E}" destId="{6B4A063E-631C-48F2-A89B-9A47A8D7D2F1}" srcOrd="0" destOrd="0" presId="urn:microsoft.com/office/officeart/2018/2/layout/IconVerticalSolidList"/>
    <dgm:cxn modelId="{B471B863-709E-4CA0-9353-77C28700B480}" type="presOf" srcId="{FC588129-073B-41E8-8B8F-71C9A1034FDB}" destId="{F7420035-D81D-4007-B9F8-912FD4C2A450}" srcOrd="0" destOrd="0" presId="urn:microsoft.com/office/officeart/2018/2/layout/IconVerticalSolidList"/>
    <dgm:cxn modelId="{AE74BF6D-2DE8-4247-96B7-F42E337EB338}" type="presOf" srcId="{31F9B405-D1C2-413F-8BE8-FC95E4450AFE}" destId="{00B20CED-BFD9-48D1-A6EC-87FA2F1D795A}" srcOrd="0" destOrd="0" presId="urn:microsoft.com/office/officeart/2018/2/layout/IconVerticalSolidList"/>
    <dgm:cxn modelId="{0574E475-E94A-4C79-AA2F-96A0BEB1EF85}" srcId="{E279235A-E1A7-45C2-A31E-C9513275DB5E}" destId="{A2012C2D-6558-42FC-9E71-D7BB946B3D37}" srcOrd="1" destOrd="0" parTransId="{01FEE5FF-2BC6-4304-9A50-ACA64FCA8777}" sibTransId="{29600BB2-E5A8-4959-AC4B-81B54D2019A8}"/>
    <dgm:cxn modelId="{27BD0476-CEA4-42C5-A355-FB3BDD62A9EF}" srcId="{E279235A-E1A7-45C2-A31E-C9513275DB5E}" destId="{31F9B405-D1C2-413F-8BE8-FC95E4450AFE}" srcOrd="0" destOrd="0" parTransId="{25E18208-3F90-4BE7-8ABD-8EC837826687}" sibTransId="{8A8694C1-79D0-4702-9F25-05FCC370F31A}"/>
    <dgm:cxn modelId="{127732A3-76BC-44CA-82FA-19603BECCE91}" type="presOf" srcId="{A2012C2D-6558-42FC-9E71-D7BB946B3D37}" destId="{EB04C79B-FE7C-43AC-B313-AEC7764DE80E}" srcOrd="0" destOrd="0" presId="urn:microsoft.com/office/officeart/2018/2/layout/IconVerticalSolidList"/>
    <dgm:cxn modelId="{AB6E4DD8-CE86-41F2-8436-6B7DBE8B2AFF}" srcId="{E279235A-E1A7-45C2-A31E-C9513275DB5E}" destId="{FC588129-073B-41E8-8B8F-71C9A1034FDB}" srcOrd="2" destOrd="0" parTransId="{2BF2C06D-D94B-4EDD-97BA-07C24F6B7B3C}" sibTransId="{66A0D136-9BD9-4F10-9139-633A5FFDD89A}"/>
    <dgm:cxn modelId="{6F9FC08D-DB67-4260-AF45-D0C8C6C3C53A}" type="presParOf" srcId="{6B4A063E-631C-48F2-A89B-9A47A8D7D2F1}" destId="{29034E40-B177-4591-90E7-2F44C6A03A71}" srcOrd="0" destOrd="0" presId="urn:microsoft.com/office/officeart/2018/2/layout/IconVerticalSolidList"/>
    <dgm:cxn modelId="{EA07B445-FA78-4647-882D-F78878F8D294}" type="presParOf" srcId="{29034E40-B177-4591-90E7-2F44C6A03A71}" destId="{CA10E40F-B140-44C2-8874-439B7487209B}" srcOrd="0" destOrd="0" presId="urn:microsoft.com/office/officeart/2018/2/layout/IconVerticalSolidList"/>
    <dgm:cxn modelId="{0B18E9C6-EC7A-4796-8FAE-E403241BA451}" type="presParOf" srcId="{29034E40-B177-4591-90E7-2F44C6A03A71}" destId="{97F0046F-DB02-4F69-B26D-57D456245139}" srcOrd="1" destOrd="0" presId="urn:microsoft.com/office/officeart/2018/2/layout/IconVerticalSolidList"/>
    <dgm:cxn modelId="{4FB4121E-BBD0-4485-8212-9B4B00C1E8F6}" type="presParOf" srcId="{29034E40-B177-4591-90E7-2F44C6A03A71}" destId="{0EB9F95F-FD78-4F72-9342-B6F8A11CE6A7}" srcOrd="2" destOrd="0" presId="urn:microsoft.com/office/officeart/2018/2/layout/IconVerticalSolidList"/>
    <dgm:cxn modelId="{29A6D6FF-9BD3-4365-9C5C-77CA7E5BADC2}" type="presParOf" srcId="{29034E40-B177-4591-90E7-2F44C6A03A71}" destId="{00B20CED-BFD9-48D1-A6EC-87FA2F1D795A}" srcOrd="3" destOrd="0" presId="urn:microsoft.com/office/officeart/2018/2/layout/IconVerticalSolidList"/>
    <dgm:cxn modelId="{AE78BD4C-206D-4EFB-8D27-7CF5EF358D4B}" type="presParOf" srcId="{6B4A063E-631C-48F2-A89B-9A47A8D7D2F1}" destId="{7A896D5F-8D61-4F09-A75C-E8A32B78FB6B}" srcOrd="1" destOrd="0" presId="urn:microsoft.com/office/officeart/2018/2/layout/IconVerticalSolidList"/>
    <dgm:cxn modelId="{81A02810-54A0-4BE1-9144-C7AC4EBF1CB2}" type="presParOf" srcId="{6B4A063E-631C-48F2-A89B-9A47A8D7D2F1}" destId="{D600C4AA-A2A6-4AA8-BAC2-1A4BBFAD45DD}" srcOrd="2" destOrd="0" presId="urn:microsoft.com/office/officeart/2018/2/layout/IconVerticalSolidList"/>
    <dgm:cxn modelId="{E18C5BF1-6393-48F7-8DC4-493AA0F684F7}" type="presParOf" srcId="{D600C4AA-A2A6-4AA8-BAC2-1A4BBFAD45DD}" destId="{BC9068E9-80A8-4789-9470-9027C7FE6958}" srcOrd="0" destOrd="0" presId="urn:microsoft.com/office/officeart/2018/2/layout/IconVerticalSolidList"/>
    <dgm:cxn modelId="{4086B16D-65D4-4061-9023-77D88ECED24B}" type="presParOf" srcId="{D600C4AA-A2A6-4AA8-BAC2-1A4BBFAD45DD}" destId="{792FAC10-151C-4536-A97A-17DC36DA33A1}" srcOrd="1" destOrd="0" presId="urn:microsoft.com/office/officeart/2018/2/layout/IconVerticalSolidList"/>
    <dgm:cxn modelId="{B8666D0D-0A78-4045-934A-CF6889F9B95C}" type="presParOf" srcId="{D600C4AA-A2A6-4AA8-BAC2-1A4BBFAD45DD}" destId="{E0AC6564-B226-4E5E-9CEF-76DE51DD2E2F}" srcOrd="2" destOrd="0" presId="urn:microsoft.com/office/officeart/2018/2/layout/IconVerticalSolidList"/>
    <dgm:cxn modelId="{4AA8A10C-65D4-41A0-858C-A0B30FAFD5B5}" type="presParOf" srcId="{D600C4AA-A2A6-4AA8-BAC2-1A4BBFAD45DD}" destId="{EB04C79B-FE7C-43AC-B313-AEC7764DE80E}" srcOrd="3" destOrd="0" presId="urn:microsoft.com/office/officeart/2018/2/layout/IconVerticalSolidList"/>
    <dgm:cxn modelId="{5A5A57BC-C6D0-4390-B006-E9422989543B}" type="presParOf" srcId="{6B4A063E-631C-48F2-A89B-9A47A8D7D2F1}" destId="{E56E89AD-DE00-403E-BF2D-C0A2A07BCC7B}" srcOrd="3" destOrd="0" presId="urn:microsoft.com/office/officeart/2018/2/layout/IconVerticalSolidList"/>
    <dgm:cxn modelId="{BCB8CC6F-24A4-4BC1-B312-ECB66CCE908E}" type="presParOf" srcId="{6B4A063E-631C-48F2-A89B-9A47A8D7D2F1}" destId="{67E9884C-62EC-4879-B6B0-D65A8A920A5C}" srcOrd="4" destOrd="0" presId="urn:microsoft.com/office/officeart/2018/2/layout/IconVerticalSolidList"/>
    <dgm:cxn modelId="{D226FBE4-BF64-45E7-A865-691085EDF620}" type="presParOf" srcId="{67E9884C-62EC-4879-B6B0-D65A8A920A5C}" destId="{393A8D91-6922-4E44-93D7-90E68506B2EC}" srcOrd="0" destOrd="0" presId="urn:microsoft.com/office/officeart/2018/2/layout/IconVerticalSolidList"/>
    <dgm:cxn modelId="{81E8F770-C849-40A5-A8C5-DCBA9ABEA90F}" type="presParOf" srcId="{67E9884C-62EC-4879-B6B0-D65A8A920A5C}" destId="{4FFD00B9-1E69-42DB-92BB-639F6D354BCD}" srcOrd="1" destOrd="0" presId="urn:microsoft.com/office/officeart/2018/2/layout/IconVerticalSolidList"/>
    <dgm:cxn modelId="{9C138145-766D-4E57-81C3-3D256A03AA4E}" type="presParOf" srcId="{67E9884C-62EC-4879-B6B0-D65A8A920A5C}" destId="{A2C33304-C8F2-406F-9746-28A2B7C9FEBD}" srcOrd="2" destOrd="0" presId="urn:microsoft.com/office/officeart/2018/2/layout/IconVerticalSolidList"/>
    <dgm:cxn modelId="{FE7C4D99-FFD7-4FDF-ABBB-BCD8123E7154}" type="presParOf" srcId="{67E9884C-62EC-4879-B6B0-D65A8A920A5C}" destId="{F7420035-D81D-4007-B9F8-912FD4C2A45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0E40F-B140-44C2-8874-439B7487209B}">
      <dsp:nvSpPr>
        <dsp:cNvPr id="0" name=""/>
        <dsp:cNvSpPr/>
      </dsp:nvSpPr>
      <dsp:spPr>
        <a:xfrm>
          <a:off x="0" y="254001"/>
          <a:ext cx="5095872" cy="15671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F0046F-DB02-4F69-B26D-57D456245139}">
      <dsp:nvSpPr>
        <dsp:cNvPr id="0" name=""/>
        <dsp:cNvSpPr/>
      </dsp:nvSpPr>
      <dsp:spPr>
        <a:xfrm>
          <a:off x="474065" y="353280"/>
          <a:ext cx="861938" cy="8619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B20CED-BFD9-48D1-A6EC-87FA2F1D795A}">
      <dsp:nvSpPr>
        <dsp:cNvPr id="0" name=""/>
        <dsp:cNvSpPr/>
      </dsp:nvSpPr>
      <dsp:spPr>
        <a:xfrm>
          <a:off x="1810069" y="21716"/>
          <a:ext cx="3285802"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Times" pitchFamily="2" charset="0"/>
            </a:rPr>
            <a:t>Extreme Temperature and Weather </a:t>
          </a:r>
        </a:p>
      </dsp:txBody>
      <dsp:txXfrm>
        <a:off x="1810069" y="21716"/>
        <a:ext cx="3285802" cy="1567160"/>
      </dsp:txXfrm>
    </dsp:sp>
    <dsp:sp modelId="{BC9068E9-80A8-4789-9470-9027C7FE6958}">
      <dsp:nvSpPr>
        <dsp:cNvPr id="0" name=""/>
        <dsp:cNvSpPr/>
      </dsp:nvSpPr>
      <dsp:spPr>
        <a:xfrm>
          <a:off x="0" y="1959619"/>
          <a:ext cx="5095872" cy="15671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2FAC10-151C-4536-A97A-17DC36DA33A1}">
      <dsp:nvSpPr>
        <dsp:cNvPr id="0" name=""/>
        <dsp:cNvSpPr/>
      </dsp:nvSpPr>
      <dsp:spPr>
        <a:xfrm>
          <a:off x="474065" y="2312230"/>
          <a:ext cx="861938" cy="86193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04C79B-FE7C-43AC-B313-AEC7764DE80E}">
      <dsp:nvSpPr>
        <dsp:cNvPr id="0" name=""/>
        <dsp:cNvSpPr/>
      </dsp:nvSpPr>
      <dsp:spPr>
        <a:xfrm>
          <a:off x="1810069" y="1959619"/>
          <a:ext cx="3285802"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Times" pitchFamily="2" charset="0"/>
            </a:rPr>
            <a:t>Flooding</a:t>
          </a:r>
          <a:endParaRPr lang="en-US" sz="2500" kern="1200" dirty="0"/>
        </a:p>
      </dsp:txBody>
      <dsp:txXfrm>
        <a:off x="1810069" y="1959619"/>
        <a:ext cx="3285802" cy="1567160"/>
      </dsp:txXfrm>
    </dsp:sp>
    <dsp:sp modelId="{393A8D91-6922-4E44-93D7-90E68506B2EC}">
      <dsp:nvSpPr>
        <dsp:cNvPr id="0" name=""/>
        <dsp:cNvSpPr/>
      </dsp:nvSpPr>
      <dsp:spPr>
        <a:xfrm>
          <a:off x="0" y="3881663"/>
          <a:ext cx="5095872" cy="15671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FD00B9-1E69-42DB-92BB-639F6D354BCD}">
      <dsp:nvSpPr>
        <dsp:cNvPr id="0" name=""/>
        <dsp:cNvSpPr/>
      </dsp:nvSpPr>
      <dsp:spPr>
        <a:xfrm>
          <a:off x="457128" y="4284136"/>
          <a:ext cx="861938" cy="8619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20035-D81D-4007-B9F8-912FD4C2A450}">
      <dsp:nvSpPr>
        <dsp:cNvPr id="0" name=""/>
        <dsp:cNvSpPr/>
      </dsp:nvSpPr>
      <dsp:spPr>
        <a:xfrm>
          <a:off x="1810069" y="3918570"/>
          <a:ext cx="3285802"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Times" pitchFamily="2" charset="0"/>
            </a:rPr>
            <a:t>Seal Level Rise </a:t>
          </a:r>
        </a:p>
      </dsp:txBody>
      <dsp:txXfrm>
        <a:off x="1810069" y="3918570"/>
        <a:ext cx="3285802" cy="15671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0.98712</cdr:y>
    </cdr:to>
    <cdr:pic>
      <cdr:nvPicPr>
        <cdr:cNvPr id="6" name="chart">
          <a:extLst xmlns:a="http://schemas.openxmlformats.org/drawingml/2006/main">
            <a:ext uri="{FF2B5EF4-FFF2-40B4-BE49-F238E27FC236}">
              <a16:creationId xmlns:a16="http://schemas.microsoft.com/office/drawing/2014/main" id="{9D9FA394-4ED0-A542-AD59-FFE2CFE0A48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5425441" cy="3383114"/>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3DAFA4-55DF-7042-919D-608565BBA1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E10AA5-0D06-B047-AA31-05C82D41D65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6CAFE-C542-2449-8E37-3B3CA43D276A}" type="datetimeFigureOut">
              <a:rPr lang="en-US" smtClean="0"/>
              <a:t>7/23/19</a:t>
            </a:fld>
            <a:endParaRPr lang="en-US"/>
          </a:p>
        </p:txBody>
      </p:sp>
      <p:sp>
        <p:nvSpPr>
          <p:cNvPr id="4" name="Slide Image Placeholder 3">
            <a:extLst>
              <a:ext uri="{FF2B5EF4-FFF2-40B4-BE49-F238E27FC236}">
                <a16:creationId xmlns:a16="http://schemas.microsoft.com/office/drawing/2014/main" id="{18E767F0-EC20-A54B-B6C9-30BC0D5EFC1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E2991022-24DA-4A4D-92DB-DAFE8C4ECF5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FC9BE27-B99A-6248-B189-FC9C305BD83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519C653D-B454-5747-B378-3F69022F1B0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C2265-2400-4D4F-899E-56C3E61410E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C2265-2400-4D4F-899E-56C3E61410EA}" type="slidenum">
              <a:rPr lang="en-US" smtClean="0"/>
              <a:t>1</a:t>
            </a:fld>
            <a:endParaRPr lang="en-US"/>
          </a:p>
        </p:txBody>
      </p:sp>
    </p:spTree>
    <p:extLst>
      <p:ext uri="{BB962C8B-B14F-4D97-AF65-F5344CB8AC3E}">
        <p14:creationId xmlns:p14="http://schemas.microsoft.com/office/powerpoint/2010/main" val="398100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C2265-2400-4D4F-899E-56C3E61410EA}" type="slidenum">
              <a:rPr lang="en-US" smtClean="0"/>
              <a:t>2</a:t>
            </a:fld>
            <a:endParaRPr lang="en-US"/>
          </a:p>
        </p:txBody>
      </p:sp>
    </p:spTree>
    <p:extLst>
      <p:ext uri="{BB962C8B-B14F-4D97-AF65-F5344CB8AC3E}">
        <p14:creationId xmlns:p14="http://schemas.microsoft.com/office/powerpoint/2010/main" val="2675538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effectLst/>
                <a:latin typeface="+mn-lt"/>
                <a:ea typeface="+mn-ea"/>
                <a:cs typeface="+mn-cs"/>
              </a:rPr>
              <a:t>Based on preliminary open space research for the eco-regions towns goals and objectives several similarities can be seen in the Open Space Summary table to the left. The most common goals and objectives that was agreed upon by a majority of towns was Preservation of Natural Resources(81%) (land stewardship, for habitat, management, acquisition, open space, Conservation Restrictions), Recreation(66%), Character (63%) </a:t>
            </a:r>
            <a:r>
              <a:rPr lang="en-US" sz="1200" b="0" i="0" u="none" strike="noStrike" kern="1200" dirty="0">
                <a:solidFill>
                  <a:schemeClr val="tx1"/>
                </a:solidFill>
                <a:effectLst/>
                <a:latin typeface="+mn-lt"/>
                <a:ea typeface="+mn-ea"/>
                <a:cs typeface="+mn-cs"/>
              </a:rPr>
              <a:t>Not Highlighted in Goals and Objectives </a:t>
            </a:r>
            <a:r>
              <a:rPr lang="en-US" sz="1200" dirty="0">
                <a:solidFill>
                  <a:schemeClr val="dk1"/>
                </a:solidFill>
                <a:effectLst/>
                <a:latin typeface="+mn-lt"/>
                <a:ea typeface="+mn-ea"/>
                <a:cs typeface="+mn-cs"/>
              </a:rPr>
              <a:t>) and Water (52%). </a:t>
            </a:r>
          </a:p>
          <a:p>
            <a:endParaRPr lang="en-US" dirty="0"/>
          </a:p>
          <a:p>
            <a:r>
              <a:rPr lang="en-US" dirty="0"/>
              <a:t>Of the 32 towns analyzed 27 towns towns were reviewed for the Open Space Section. Aquinnah, Edgartown, Gosnold, Tisbury and Chilmark did not have their own Open Space and Recreation Plan therefore are not included in this graph. </a:t>
            </a:r>
          </a:p>
          <a:p>
            <a:endParaRPr lang="en-US" dirty="0"/>
          </a:p>
          <a:p>
            <a:endParaRPr lang="en-US" dirty="0"/>
          </a:p>
          <a:p>
            <a:r>
              <a:rPr lang="en-US" dirty="0"/>
              <a:t>Other themes not as common across the region: Land stewardship/management, Access, Sustainable Development, Collaboration, Environmental Education, Sustainable Waste, Policy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9C2265-2400-4D4F-899E-56C3E61410EA}" type="slidenum">
              <a:rPr lang="en-US" smtClean="0"/>
              <a:t>3</a:t>
            </a:fld>
            <a:endParaRPr lang="en-US"/>
          </a:p>
        </p:txBody>
      </p:sp>
    </p:spTree>
    <p:extLst>
      <p:ext uri="{BB962C8B-B14F-4D97-AF65-F5344CB8AC3E}">
        <p14:creationId xmlns:p14="http://schemas.microsoft.com/office/powerpoint/2010/main" val="150401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Preservations of Natural Resources </a:t>
            </a:r>
            <a:r>
              <a:rPr lang="en-US" dirty="0"/>
              <a:t>Highlighted can be emphasized by different actions. Protect Natural Resources by performing Land Stewardship Activity, Protection for habitat, Management Activity, Acquisition and through Conservation Restrictions. </a:t>
            </a:r>
          </a:p>
          <a:p>
            <a:pPr marL="171450" indent="-171450">
              <a:buFontTx/>
              <a:buChar char="-"/>
            </a:pPr>
            <a:r>
              <a:rPr lang="en-US" dirty="0"/>
              <a:t>Towns to highlight this in goals and objectives. Bourne, Brewster, Chatham, Dennis, Duxbury, Eastham, Kingston, Marion, Mashpee, Mattapoisett, Orleans,   Nantucket, Orleans, Plymouth, Provincetown, Rochester, Sandwich, Wellfleet, Yarmouth, Martha's Vineyard, West Tisbury, Oak Bluffs</a:t>
            </a:r>
          </a:p>
          <a:p>
            <a:pPr marL="0" indent="0">
              <a:buFontTx/>
              <a:buNone/>
            </a:pPr>
            <a:endParaRPr lang="en-US" dirty="0"/>
          </a:p>
          <a:p>
            <a:pPr marL="0" indent="0">
              <a:buFontTx/>
              <a:buNone/>
            </a:pPr>
            <a:r>
              <a:rPr lang="en-US" b="1" dirty="0"/>
              <a:t>Recreation</a:t>
            </a:r>
          </a:p>
          <a:p>
            <a:pPr marL="0" indent="0">
              <a:buFontTx/>
              <a:buNone/>
            </a:pPr>
            <a:r>
              <a:rPr lang="en-US" dirty="0"/>
              <a:t>Highlighted by several towns in Open Space Plans and included both passive and active recreation for all. Several towns highlighted while they want to maintain and increase recreational opportunities they want to do so minimal impact on the environment and access within the natural environment. Connection/ awareness. </a:t>
            </a:r>
          </a:p>
          <a:p>
            <a:pPr marL="0" indent="0">
              <a:buFontTx/>
              <a:buNone/>
            </a:pPr>
            <a:endParaRPr lang="en-US" dirty="0"/>
          </a:p>
          <a:p>
            <a:pPr marL="171450" indent="-171450">
              <a:buFontTx/>
              <a:buChar char="-"/>
            </a:pPr>
            <a:r>
              <a:rPr lang="en-US" dirty="0"/>
              <a:t>Towns to Highlight this in the goals and objectives: </a:t>
            </a:r>
            <a:r>
              <a:rPr lang="en-US" sz="1200" b="0" i="0" u="none" strike="noStrike" kern="1200" dirty="0">
                <a:solidFill>
                  <a:schemeClr val="tx1"/>
                </a:solidFill>
                <a:effectLst/>
                <a:latin typeface="+mn-lt"/>
                <a:ea typeface="+mn-ea"/>
                <a:cs typeface="+mn-cs"/>
              </a:rPr>
              <a:t>Barnstable, Chatham, Duxbury,  Eastham, Falmouth,  Harwich, Kingston, Marion, Mashpee, Nantucket, Orleans, Plymouth, Provincetown, Sandwich, Truro, Wareham, Wellfleet, Yarmouth</a:t>
            </a:r>
            <a:r>
              <a:rPr lang="en-US" dirty="0"/>
              <a:t> </a:t>
            </a:r>
          </a:p>
          <a:p>
            <a:pPr marL="0" indent="0">
              <a:buFontTx/>
              <a:buNone/>
            </a:pPr>
            <a:endParaRPr lang="en-US" dirty="0"/>
          </a:p>
          <a:p>
            <a:pPr marL="0" indent="0">
              <a:buFontTx/>
              <a:buNone/>
            </a:pPr>
            <a:r>
              <a:rPr lang="en-US" b="1" dirty="0"/>
              <a:t>Character</a:t>
            </a:r>
          </a:p>
          <a:p>
            <a:pPr marL="0" indent="0">
              <a:buFontTx/>
              <a:buNone/>
            </a:pPr>
            <a:r>
              <a:rPr lang="en-US" dirty="0"/>
              <a:t>Community, Cultural, Rural, Scenic, Historical Character. Scenic beauty, Cultural Resources, Coastal Community Identity, Unique Habitats, Regional Identity(Kingston), Small town atmosphere, Farmland, forests. </a:t>
            </a:r>
          </a:p>
          <a:p>
            <a:pPr marL="0" indent="0">
              <a:buFontTx/>
              <a:buNone/>
            </a:pPr>
            <a:endParaRPr lang="en-US" dirty="0"/>
          </a:p>
          <a:p>
            <a:pPr marL="0" indent="0">
              <a:buFontTx/>
              <a:buNone/>
            </a:pPr>
            <a:r>
              <a:rPr lang="en-US" dirty="0"/>
              <a:t>Importance to provide linkages between history and the present that help shape the towns unique atmosphere/character. </a:t>
            </a:r>
          </a:p>
          <a:p>
            <a:pPr marL="0" indent="0">
              <a:buFontTx/>
              <a:buNone/>
            </a:pPr>
            <a:endParaRPr lang="en-US" dirty="0"/>
          </a:p>
          <a:p>
            <a:pPr marL="171450" indent="-171450">
              <a:buFontTx/>
              <a:buChar char="-"/>
            </a:pPr>
            <a:r>
              <a:rPr lang="en-US" dirty="0"/>
              <a:t>Towns to highlight this in the goals and objectives: </a:t>
            </a:r>
            <a:r>
              <a:rPr lang="en-US" sz="1200" b="0" i="0" u="none" strike="noStrike" kern="1200" dirty="0">
                <a:solidFill>
                  <a:schemeClr val="tx1"/>
                </a:solidFill>
                <a:effectLst/>
                <a:latin typeface="+mn-lt"/>
                <a:ea typeface="+mn-ea"/>
                <a:cs typeface="+mn-cs"/>
              </a:rPr>
              <a:t>Bourne, Brewster, Duxbury, Eastham, Falmouth,  Marion, Mattapoisett, Nantucket, Plymouth, Provincetown, Sandwich, Truro, Wareham, Wellfleet, Yarmouth, Martha's Vineyard, West Tisbury</a:t>
            </a:r>
            <a:r>
              <a:rPr lang="en-US" dirty="0"/>
              <a:t> </a:t>
            </a:r>
          </a:p>
          <a:p>
            <a:pPr marL="171450" indent="-171450">
              <a:buFontTx/>
              <a:buChar char="-"/>
            </a:pPr>
            <a:endParaRPr lang="en-US" dirty="0"/>
          </a:p>
          <a:p>
            <a:pPr marL="0" indent="0">
              <a:buFontTx/>
              <a:buNone/>
            </a:pPr>
            <a:r>
              <a:rPr lang="en-US" b="1" dirty="0"/>
              <a:t>Water</a:t>
            </a:r>
          </a:p>
          <a:p>
            <a:pPr marL="171450" indent="-171450">
              <a:buFontTx/>
              <a:buChar char="-"/>
            </a:pPr>
            <a:r>
              <a:rPr lang="en-US" dirty="0"/>
              <a:t>Ground and surface water for good water quality to ensure public drinking water access for now and the future.</a:t>
            </a:r>
          </a:p>
          <a:p>
            <a:pPr marL="171450" indent="-171450">
              <a:buFontTx/>
              <a:buChar char="-"/>
            </a:pPr>
            <a:r>
              <a:rPr lang="en-US" dirty="0"/>
              <a:t>Ecological integrity of marine and fresh surface waters </a:t>
            </a:r>
          </a:p>
          <a:p>
            <a:pPr marL="171450" indent="-171450">
              <a:buFontTx/>
              <a:buChar char="-"/>
            </a:pPr>
            <a:r>
              <a:rPr lang="en-US" dirty="0"/>
              <a:t> Protection of wetlands, estuaries, wildlife habitat, aquifers, ponds, rivers, streams, coastal resources. </a:t>
            </a:r>
          </a:p>
          <a:p>
            <a:pPr marL="0" indent="0">
              <a:buFontTx/>
              <a:buNone/>
            </a:pPr>
            <a:endParaRPr lang="en-US" dirty="0"/>
          </a:p>
          <a:p>
            <a:pPr marL="0" indent="0">
              <a:buFontTx/>
              <a:buNone/>
            </a:pPr>
            <a:r>
              <a:rPr lang="en-US" dirty="0"/>
              <a:t>- Towns to highlight this in the goals and objectives: </a:t>
            </a:r>
            <a:r>
              <a:rPr lang="en-US" sz="1200" b="0" i="0" u="none" strike="noStrike" kern="1200" dirty="0">
                <a:solidFill>
                  <a:schemeClr val="tx1"/>
                </a:solidFill>
                <a:effectLst/>
                <a:latin typeface="+mn-lt"/>
                <a:ea typeface="+mn-ea"/>
                <a:cs typeface="+mn-cs"/>
              </a:rPr>
              <a:t>Barnstable, Brewster, Falmouth, Kingston, Mattapoisett, Plymouth, Provincetown, Rochester, Truro, Wareham, Wellfleet, Yarmouth, Martha's Vineyard, West Tisbury</a:t>
            </a:r>
            <a:r>
              <a:rPr lang="en-US" dirty="0"/>
              <a:t> </a:t>
            </a:r>
          </a:p>
        </p:txBody>
      </p:sp>
      <p:sp>
        <p:nvSpPr>
          <p:cNvPr id="4" name="Slide Number Placeholder 3"/>
          <p:cNvSpPr>
            <a:spLocks noGrp="1"/>
          </p:cNvSpPr>
          <p:nvPr>
            <p:ph type="sldNum" sz="quarter" idx="5"/>
          </p:nvPr>
        </p:nvSpPr>
        <p:spPr/>
        <p:txBody>
          <a:bodyPr/>
          <a:lstStyle/>
          <a:p>
            <a:fld id="{1F9C2265-2400-4D4F-899E-56C3E61410EA}" type="slidenum">
              <a:rPr lang="en-US" smtClean="0"/>
              <a:t>4</a:t>
            </a:fld>
            <a:endParaRPr lang="en-US"/>
          </a:p>
        </p:txBody>
      </p:sp>
    </p:spTree>
    <p:extLst>
      <p:ext uri="{BB962C8B-B14F-4D97-AF65-F5344CB8AC3E}">
        <p14:creationId xmlns:p14="http://schemas.microsoft.com/office/powerpoint/2010/main" val="418560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grant program that beings the process of planning for climate change resiliency and implementing priority projects. </a:t>
            </a:r>
          </a:p>
          <a:p>
            <a:endParaRPr lang="en-US" dirty="0"/>
          </a:p>
          <a:p>
            <a:r>
              <a:rPr lang="en-US" dirty="0"/>
              <a:t>Aquinnah, Dennis, Harwich, Mashpee, Plymouth have not submitted applications for the 18-19 year. </a:t>
            </a:r>
          </a:p>
          <a:p>
            <a:endParaRPr lang="en-US" dirty="0"/>
          </a:p>
          <a:p>
            <a:r>
              <a:rPr lang="en-US" sz="1200" dirty="0">
                <a:solidFill>
                  <a:schemeClr val="dk1"/>
                </a:solidFill>
                <a:effectLst/>
                <a:latin typeface="+mn-lt"/>
                <a:ea typeface="+mn-ea"/>
                <a:cs typeface="+mn-cs"/>
              </a:rPr>
              <a:t>- 24</a:t>
            </a:r>
            <a:r>
              <a:rPr lang="en-US" sz="1200" baseline="0" dirty="0">
                <a:solidFill>
                  <a:schemeClr val="dk1"/>
                </a:solidFill>
                <a:effectLst/>
                <a:latin typeface="+mn-lt"/>
                <a:ea typeface="+mn-ea"/>
                <a:cs typeface="+mn-cs"/>
              </a:rPr>
              <a:t> </a:t>
            </a:r>
            <a:r>
              <a:rPr lang="en-US" sz="1200" dirty="0">
                <a:solidFill>
                  <a:schemeClr val="dk1"/>
                </a:solidFill>
                <a:effectLst/>
                <a:latin typeface="+mn-lt"/>
                <a:ea typeface="+mn-ea"/>
                <a:cs typeface="+mn-cs"/>
              </a:rPr>
              <a:t> towns have completed the MVP process in the 17-18 and</a:t>
            </a:r>
            <a:r>
              <a:rPr lang="en-US" sz="1200" baseline="0" dirty="0">
                <a:solidFill>
                  <a:schemeClr val="dk1"/>
                </a:solidFill>
                <a:effectLst/>
                <a:latin typeface="+mn-lt"/>
                <a:ea typeface="+mn-ea"/>
                <a:cs typeface="+mn-cs"/>
              </a:rPr>
              <a:t> 18-19 Year</a:t>
            </a:r>
            <a:endParaRPr lang="en-US" sz="1200" dirty="0">
              <a:solidFill>
                <a:schemeClr val="dk1"/>
              </a:solidFill>
              <a:effectLst/>
              <a:latin typeface="+mn-lt"/>
              <a:ea typeface="+mn-ea"/>
              <a:cs typeface="+mn-cs"/>
            </a:endParaRPr>
          </a:p>
          <a:p>
            <a:r>
              <a:rPr lang="en-US" sz="1200" dirty="0">
                <a:solidFill>
                  <a:schemeClr val="dk1"/>
                </a:solidFill>
                <a:effectLst/>
                <a:latin typeface="+mn-lt"/>
                <a:ea typeface="+mn-ea"/>
                <a:cs typeface="+mn-cs"/>
              </a:rPr>
              <a:t>- Not Applicable: Aquinnah, Chatham, Dennis, Duxbury, Harwich, Mashpee Plymouth. </a:t>
            </a:r>
          </a:p>
          <a:p>
            <a:r>
              <a:rPr lang="en-US" sz="1200" i="0" dirty="0">
                <a:solidFill>
                  <a:schemeClr val="dk1"/>
                </a:solidFill>
                <a:effectLst/>
                <a:latin typeface="+mn-lt"/>
                <a:ea typeface="+mn-ea"/>
                <a:cs typeface="+mn-cs"/>
              </a:rPr>
              <a:t>- All completed plans identified hazards related to </a:t>
            </a:r>
            <a:r>
              <a:rPr lang="en-US" sz="1200" b="0" i="0" dirty="0">
                <a:solidFill>
                  <a:schemeClr val="dk1"/>
                </a:solidFill>
                <a:effectLst/>
                <a:latin typeface="+mn-lt"/>
                <a:ea typeface="+mn-ea"/>
                <a:cs typeface="+mn-cs"/>
              </a:rPr>
              <a:t>extreme temperatures or weather (Excessive Precipitation, Drought and Winter Events/ Nor'easters, High Winds). </a:t>
            </a:r>
          </a:p>
          <a:p>
            <a:r>
              <a:rPr lang="en-US" sz="1200" b="0" dirty="0">
                <a:solidFill>
                  <a:schemeClr val="dk1"/>
                </a:solidFill>
                <a:effectLst/>
                <a:latin typeface="+mn-lt"/>
                <a:ea typeface="+mn-ea"/>
                <a:cs typeface="+mn-cs"/>
              </a:rPr>
              <a:t>-  92% of towns identified</a:t>
            </a:r>
            <a:r>
              <a:rPr lang="en-US" sz="1200" b="0" baseline="0" dirty="0">
                <a:solidFill>
                  <a:schemeClr val="dk1"/>
                </a:solidFill>
                <a:effectLst/>
                <a:latin typeface="+mn-lt"/>
                <a:ea typeface="+mn-ea"/>
                <a:cs typeface="+mn-cs"/>
              </a:rPr>
              <a:t> flooding and storm surge as a hazard concern. </a:t>
            </a:r>
          </a:p>
          <a:p>
            <a:pPr marL="171450" indent="-171450">
              <a:buFontTx/>
              <a:buChar char="-"/>
            </a:pPr>
            <a:r>
              <a:rPr lang="en-US" sz="1200" b="0" baseline="0" dirty="0">
                <a:solidFill>
                  <a:schemeClr val="dk1"/>
                </a:solidFill>
                <a:effectLst/>
                <a:latin typeface="+mn-lt"/>
                <a:ea typeface="+mn-ea"/>
                <a:cs typeface="+mn-cs"/>
              </a:rPr>
              <a:t>75% of towns identified sea level rise as a hazard of concern. </a:t>
            </a:r>
          </a:p>
          <a:p>
            <a:pPr marL="0" indent="0">
              <a:buFontTx/>
              <a:buNone/>
            </a:pPr>
            <a:endParaRPr lang="en-US" sz="1200" b="0" baseline="0" dirty="0">
              <a:solidFill>
                <a:schemeClr val="dk1"/>
              </a:solidFill>
              <a:effectLst/>
              <a:latin typeface="+mn-lt"/>
              <a:ea typeface="+mn-ea"/>
              <a:cs typeface="+mn-cs"/>
            </a:endParaRPr>
          </a:p>
          <a:p>
            <a:pPr marL="0" indent="0">
              <a:buFontTx/>
              <a:buNone/>
            </a:pPr>
            <a:r>
              <a:rPr lang="en-US" sz="1200" b="0" baseline="0" dirty="0">
                <a:solidFill>
                  <a:schemeClr val="dk1"/>
                </a:solidFill>
                <a:effectLst/>
                <a:latin typeface="+mn-lt"/>
                <a:ea typeface="+mn-ea"/>
                <a:cs typeface="+mn-cs"/>
              </a:rPr>
              <a:t>Other Hazards not as common across boundaries but still mentioned in more than one plan </a:t>
            </a:r>
          </a:p>
          <a:p>
            <a:pPr marL="171450" indent="-171450">
              <a:buFontTx/>
              <a:buChar char="-"/>
            </a:pPr>
            <a:r>
              <a:rPr lang="en-US" sz="1200" b="0" dirty="0">
                <a:solidFill>
                  <a:schemeClr val="dk1"/>
                </a:solidFill>
                <a:effectLst/>
                <a:latin typeface="+mn-lt"/>
                <a:ea typeface="+mn-ea"/>
                <a:cs typeface="+mn-cs"/>
              </a:rPr>
              <a:t>Coastal Erosion (38%) </a:t>
            </a:r>
          </a:p>
          <a:p>
            <a:pPr marL="171450" indent="-171450">
              <a:buFontTx/>
              <a:buChar char="-"/>
            </a:pPr>
            <a:r>
              <a:rPr lang="en-US" sz="1200" b="0" dirty="0">
                <a:solidFill>
                  <a:schemeClr val="dk1"/>
                </a:solidFill>
                <a:effectLst/>
                <a:latin typeface="+mn-lt"/>
                <a:ea typeface="+mn-ea"/>
                <a:cs typeface="+mn-cs"/>
              </a:rPr>
              <a:t>Wildfire (38%) </a:t>
            </a:r>
          </a:p>
          <a:p>
            <a:pPr marL="171450" indent="-171450">
              <a:buFontTx/>
              <a:buChar char="-"/>
            </a:pPr>
            <a:r>
              <a:rPr lang="en-US" sz="1200" b="0" dirty="0">
                <a:solidFill>
                  <a:schemeClr val="dk1"/>
                </a:solidFill>
                <a:effectLst/>
                <a:latin typeface="+mn-lt"/>
                <a:ea typeface="+mn-ea"/>
                <a:cs typeface="+mn-cs"/>
              </a:rPr>
              <a:t>Ocean Acidification (17%) </a:t>
            </a:r>
          </a:p>
          <a:p>
            <a:pPr marL="171450" indent="-171450">
              <a:buFontTx/>
              <a:buChar char="-"/>
            </a:pPr>
            <a:r>
              <a:rPr lang="en-US" sz="1200" b="0" dirty="0">
                <a:solidFill>
                  <a:schemeClr val="dk1"/>
                </a:solidFill>
                <a:effectLst/>
                <a:latin typeface="+mn-lt"/>
                <a:ea typeface="+mn-ea"/>
                <a:cs typeface="+mn-cs"/>
              </a:rPr>
              <a:t>Climate Change (13%) </a:t>
            </a:r>
          </a:p>
        </p:txBody>
      </p:sp>
      <p:sp>
        <p:nvSpPr>
          <p:cNvPr id="4" name="Slide Number Placeholder 3"/>
          <p:cNvSpPr>
            <a:spLocks noGrp="1"/>
          </p:cNvSpPr>
          <p:nvPr>
            <p:ph type="sldNum" sz="quarter" idx="5"/>
          </p:nvPr>
        </p:nvSpPr>
        <p:spPr/>
        <p:txBody>
          <a:bodyPr/>
          <a:lstStyle/>
          <a:p>
            <a:fld id="{1F9C2265-2400-4D4F-899E-56C3E61410EA}" type="slidenum">
              <a:rPr lang="en-US" smtClean="0"/>
              <a:t>5</a:t>
            </a:fld>
            <a:endParaRPr lang="en-US"/>
          </a:p>
        </p:txBody>
      </p:sp>
    </p:spTree>
    <p:extLst>
      <p:ext uri="{BB962C8B-B14F-4D97-AF65-F5344CB8AC3E}">
        <p14:creationId xmlns:p14="http://schemas.microsoft.com/office/powerpoint/2010/main" val="14660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State grant program that beings the process of planning for climate change resiliency and implementing priority projects. </a:t>
            </a:r>
          </a:p>
          <a:p>
            <a:endParaRPr lang="en-US" dirty="0"/>
          </a:p>
          <a:p>
            <a:r>
              <a:rPr lang="en-US" dirty="0"/>
              <a:t>Aquinnah, Dennis, Harwich, Mashpee, Plymouth have not submitted applications for the 18-19 year. </a:t>
            </a:r>
          </a:p>
          <a:p>
            <a:endParaRPr lang="en-US" dirty="0"/>
          </a:p>
          <a:p>
            <a:r>
              <a:rPr lang="en-US" sz="1200" dirty="0">
                <a:solidFill>
                  <a:schemeClr val="dk1"/>
                </a:solidFill>
                <a:effectLst/>
                <a:latin typeface="+mn-lt"/>
                <a:ea typeface="+mn-ea"/>
                <a:cs typeface="+mn-cs"/>
              </a:rPr>
              <a:t>- 24</a:t>
            </a:r>
            <a:r>
              <a:rPr lang="en-US" sz="1200" baseline="0" dirty="0">
                <a:solidFill>
                  <a:schemeClr val="dk1"/>
                </a:solidFill>
                <a:effectLst/>
                <a:latin typeface="+mn-lt"/>
                <a:ea typeface="+mn-ea"/>
                <a:cs typeface="+mn-cs"/>
              </a:rPr>
              <a:t> </a:t>
            </a:r>
            <a:r>
              <a:rPr lang="en-US" sz="1200" dirty="0">
                <a:solidFill>
                  <a:schemeClr val="dk1"/>
                </a:solidFill>
                <a:effectLst/>
                <a:latin typeface="+mn-lt"/>
                <a:ea typeface="+mn-ea"/>
                <a:cs typeface="+mn-cs"/>
              </a:rPr>
              <a:t> towns have completed the MVP process in the 17-18 and</a:t>
            </a:r>
            <a:r>
              <a:rPr lang="en-US" sz="1200" baseline="0" dirty="0">
                <a:solidFill>
                  <a:schemeClr val="dk1"/>
                </a:solidFill>
                <a:effectLst/>
                <a:latin typeface="+mn-lt"/>
                <a:ea typeface="+mn-ea"/>
                <a:cs typeface="+mn-cs"/>
              </a:rPr>
              <a:t> 18-19 Year</a:t>
            </a:r>
            <a:endParaRPr lang="en-US" sz="1200" dirty="0">
              <a:solidFill>
                <a:schemeClr val="dk1"/>
              </a:solidFill>
              <a:effectLst/>
              <a:latin typeface="+mn-lt"/>
              <a:ea typeface="+mn-ea"/>
              <a:cs typeface="+mn-cs"/>
            </a:endParaRPr>
          </a:p>
          <a:p>
            <a:r>
              <a:rPr lang="en-US" sz="1200" dirty="0">
                <a:solidFill>
                  <a:schemeClr val="dk1"/>
                </a:solidFill>
                <a:effectLst/>
                <a:latin typeface="+mn-lt"/>
                <a:ea typeface="+mn-ea"/>
                <a:cs typeface="+mn-cs"/>
              </a:rPr>
              <a:t>- Not Applicable: Aquinnah, Chatham, Dennis, Duxbury, Harwich, Mashpee Plymouth. </a:t>
            </a:r>
          </a:p>
          <a:p>
            <a:r>
              <a:rPr lang="en-US" sz="1200" i="0" dirty="0">
                <a:solidFill>
                  <a:schemeClr val="dk1"/>
                </a:solidFill>
                <a:effectLst/>
                <a:latin typeface="+mn-lt"/>
                <a:ea typeface="+mn-ea"/>
                <a:cs typeface="+mn-cs"/>
              </a:rPr>
              <a:t>- All completed plans identified hazards related to </a:t>
            </a:r>
            <a:r>
              <a:rPr lang="en-US" sz="1200" b="0" i="0" dirty="0">
                <a:solidFill>
                  <a:schemeClr val="dk1"/>
                </a:solidFill>
                <a:effectLst/>
                <a:latin typeface="+mn-lt"/>
                <a:ea typeface="+mn-ea"/>
                <a:cs typeface="+mn-cs"/>
              </a:rPr>
              <a:t>extreme temperatures or weather (Includes: Excessive Precipitation, Drought and Winter Events/ Nor'easters, High Winds). </a:t>
            </a:r>
          </a:p>
          <a:p>
            <a:r>
              <a:rPr lang="en-US" sz="1200" b="0" dirty="0">
                <a:solidFill>
                  <a:schemeClr val="dk1"/>
                </a:solidFill>
                <a:effectLst/>
                <a:latin typeface="+mn-lt"/>
                <a:ea typeface="+mn-ea"/>
                <a:cs typeface="+mn-cs"/>
              </a:rPr>
              <a:t>-  92% of towns identified</a:t>
            </a:r>
            <a:r>
              <a:rPr lang="en-US" sz="1200" b="0" baseline="0" dirty="0">
                <a:solidFill>
                  <a:schemeClr val="dk1"/>
                </a:solidFill>
                <a:effectLst/>
                <a:latin typeface="+mn-lt"/>
                <a:ea typeface="+mn-ea"/>
                <a:cs typeface="+mn-cs"/>
              </a:rPr>
              <a:t> flooding and storm surge as a hazard concern. </a:t>
            </a:r>
          </a:p>
          <a:p>
            <a:pPr marL="171450" indent="-171450">
              <a:buFontTx/>
              <a:buChar char="-"/>
            </a:pPr>
            <a:r>
              <a:rPr lang="en-US" sz="1200" b="0" baseline="0" dirty="0">
                <a:solidFill>
                  <a:schemeClr val="dk1"/>
                </a:solidFill>
                <a:effectLst/>
                <a:latin typeface="+mn-lt"/>
                <a:ea typeface="+mn-ea"/>
                <a:cs typeface="+mn-cs"/>
              </a:rPr>
              <a:t>75% of towns identified sea level rise as a hazard of concern. </a:t>
            </a:r>
          </a:p>
          <a:p>
            <a:pPr marL="0" indent="0">
              <a:buFontTx/>
              <a:buNone/>
            </a:pPr>
            <a:endParaRPr lang="en-US" sz="1200" b="0" baseline="0" dirty="0">
              <a:solidFill>
                <a:schemeClr val="dk1"/>
              </a:solidFill>
              <a:effectLst/>
              <a:latin typeface="+mn-lt"/>
              <a:ea typeface="+mn-ea"/>
              <a:cs typeface="+mn-cs"/>
            </a:endParaRPr>
          </a:p>
          <a:p>
            <a:pPr marL="0" indent="0">
              <a:buFontTx/>
              <a:buNone/>
            </a:pPr>
            <a:r>
              <a:rPr lang="en-US" sz="1200" b="0" baseline="0" dirty="0">
                <a:solidFill>
                  <a:schemeClr val="dk1"/>
                </a:solidFill>
                <a:effectLst/>
                <a:latin typeface="+mn-lt"/>
                <a:ea typeface="+mn-ea"/>
                <a:cs typeface="+mn-cs"/>
              </a:rPr>
              <a:t>Other Hazards not as common across boundaries but still mentioned in more than one plan </a:t>
            </a:r>
          </a:p>
          <a:p>
            <a:pPr marL="171450" indent="-171450">
              <a:buFontTx/>
              <a:buChar char="-"/>
            </a:pPr>
            <a:r>
              <a:rPr lang="en-US" sz="1200" b="0" dirty="0">
                <a:solidFill>
                  <a:schemeClr val="dk1"/>
                </a:solidFill>
                <a:effectLst/>
                <a:latin typeface="+mn-lt"/>
                <a:ea typeface="+mn-ea"/>
                <a:cs typeface="+mn-cs"/>
              </a:rPr>
              <a:t>Coastal Erosion (38%) </a:t>
            </a:r>
          </a:p>
          <a:p>
            <a:pPr marL="171450" indent="-171450">
              <a:buFontTx/>
              <a:buChar char="-"/>
            </a:pPr>
            <a:r>
              <a:rPr lang="en-US" sz="1200" b="0" dirty="0">
                <a:solidFill>
                  <a:schemeClr val="dk1"/>
                </a:solidFill>
                <a:effectLst/>
                <a:latin typeface="+mn-lt"/>
                <a:ea typeface="+mn-ea"/>
                <a:cs typeface="+mn-cs"/>
              </a:rPr>
              <a:t>Wildfire (38%) </a:t>
            </a:r>
          </a:p>
          <a:p>
            <a:pPr marL="171450" indent="-171450">
              <a:buFontTx/>
              <a:buChar char="-"/>
            </a:pPr>
            <a:r>
              <a:rPr lang="en-US" sz="1200" b="0" dirty="0">
                <a:solidFill>
                  <a:schemeClr val="dk1"/>
                </a:solidFill>
                <a:effectLst/>
                <a:latin typeface="+mn-lt"/>
                <a:ea typeface="+mn-ea"/>
                <a:cs typeface="+mn-cs"/>
              </a:rPr>
              <a:t>Ocean Acidification (17%) </a:t>
            </a:r>
          </a:p>
          <a:p>
            <a:pPr marL="171450" indent="-171450">
              <a:buFontTx/>
              <a:buChar char="-"/>
            </a:pPr>
            <a:r>
              <a:rPr lang="en-US" sz="1200" b="0" dirty="0">
                <a:solidFill>
                  <a:schemeClr val="dk1"/>
                </a:solidFill>
                <a:effectLst/>
                <a:latin typeface="+mn-lt"/>
                <a:ea typeface="+mn-ea"/>
                <a:cs typeface="+mn-cs"/>
              </a:rPr>
              <a:t>Climate Change (13%) </a:t>
            </a:r>
          </a:p>
          <a:p>
            <a:pPr marL="171450" indent="-171450">
              <a:buFontTx/>
              <a:buChar char="-"/>
            </a:pPr>
            <a:endParaRPr lang="en-US" sz="1200" b="0" dirty="0">
              <a:solidFill>
                <a:schemeClr val="dk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F9C2265-2400-4D4F-899E-56C3E61410EA}" type="slidenum">
              <a:rPr lang="en-US" smtClean="0"/>
              <a:t>6</a:t>
            </a:fld>
            <a:endParaRPr lang="en-US"/>
          </a:p>
        </p:txBody>
      </p:sp>
    </p:spTree>
    <p:extLst>
      <p:ext uri="{BB962C8B-B14F-4D97-AF65-F5344CB8AC3E}">
        <p14:creationId xmlns:p14="http://schemas.microsoft.com/office/powerpoint/2010/main" val="352510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Marion, Mashpee, Rochester, Brewster= Trouble accessing document, not in assessment</a:t>
            </a:r>
          </a:p>
          <a:p>
            <a:endParaRPr lang="en-US" dirty="0"/>
          </a:p>
          <a:p>
            <a:r>
              <a:rPr lang="en-US" dirty="0"/>
              <a:t>21 Towns Reviewed </a:t>
            </a:r>
          </a:p>
          <a:p>
            <a:endParaRPr lang="en-US" dirty="0"/>
          </a:p>
          <a:p>
            <a:r>
              <a:rPr lang="en-US" dirty="0"/>
              <a:t>7 towns on the islands were included in the Martha’s Vineyard hazard mitigation plan (Oak bluffs, Aquinnah, Edgartown, Gosnold, Tisbury, Chilmark, West Tisbury</a:t>
            </a:r>
          </a:p>
          <a:p>
            <a:endParaRPr lang="en-US" dirty="0"/>
          </a:p>
          <a:p>
            <a:r>
              <a:rPr lang="en-US" dirty="0"/>
              <a:t>Matrix Towns: </a:t>
            </a:r>
            <a:r>
              <a:rPr lang="en-US" sz="1200" b="0" i="0" u="none" strike="noStrike" kern="1200" dirty="0">
                <a:solidFill>
                  <a:schemeClr val="tx1"/>
                </a:solidFill>
                <a:effectLst/>
                <a:latin typeface="+mn-lt"/>
                <a:ea typeface="+mn-ea"/>
                <a:cs typeface="+mn-cs"/>
              </a:rPr>
              <a:t>Barnstable,</a:t>
            </a:r>
            <a:r>
              <a:rPr lang="en-US" dirty="0"/>
              <a:t> </a:t>
            </a:r>
            <a:r>
              <a:rPr lang="en-US" sz="1200" b="0" i="0" u="none" strike="noStrike" kern="1200" dirty="0">
                <a:solidFill>
                  <a:schemeClr val="tx1"/>
                </a:solidFill>
                <a:effectLst/>
                <a:latin typeface="+mn-lt"/>
                <a:ea typeface="+mn-ea"/>
                <a:cs typeface="+mn-cs"/>
              </a:rPr>
              <a:t>Eastham,</a:t>
            </a:r>
            <a:r>
              <a:rPr lang="en-US" dirty="0"/>
              <a:t> </a:t>
            </a:r>
            <a:r>
              <a:rPr lang="en-US" sz="1200" b="0" i="0" u="none" strike="noStrike" kern="1200" dirty="0">
                <a:solidFill>
                  <a:schemeClr val="tx1"/>
                </a:solidFill>
                <a:effectLst/>
                <a:latin typeface="+mn-lt"/>
                <a:ea typeface="+mn-ea"/>
                <a:cs typeface="+mn-cs"/>
              </a:rPr>
              <a:t>Falmouth,</a:t>
            </a:r>
            <a:r>
              <a:rPr lang="en-US" dirty="0"/>
              <a:t> </a:t>
            </a:r>
            <a:r>
              <a:rPr lang="en-US" sz="1200" b="0" i="0" u="none" strike="noStrike" kern="1200" dirty="0">
                <a:solidFill>
                  <a:schemeClr val="tx1"/>
                </a:solidFill>
                <a:effectLst/>
                <a:latin typeface="+mn-lt"/>
                <a:ea typeface="+mn-ea"/>
                <a:cs typeface="+mn-cs"/>
              </a:rPr>
              <a:t>Kingston,</a:t>
            </a:r>
            <a:r>
              <a:rPr lang="en-US" dirty="0"/>
              <a:t> </a:t>
            </a:r>
            <a:r>
              <a:rPr lang="en-US" sz="1200" b="0" i="0" u="none" strike="noStrike" kern="1200" dirty="0">
                <a:solidFill>
                  <a:schemeClr val="tx1"/>
                </a:solidFill>
                <a:effectLst/>
                <a:latin typeface="+mn-lt"/>
                <a:ea typeface="+mn-ea"/>
                <a:cs typeface="+mn-cs"/>
              </a:rPr>
              <a:t>Mattapoisett,</a:t>
            </a:r>
            <a:r>
              <a:rPr lang="en-US" dirty="0"/>
              <a:t> </a:t>
            </a:r>
            <a:r>
              <a:rPr lang="en-US" sz="1200" b="0" i="0" u="none" strike="noStrike" kern="1200" dirty="0">
                <a:solidFill>
                  <a:schemeClr val="tx1"/>
                </a:solidFill>
                <a:effectLst/>
                <a:latin typeface="+mn-lt"/>
                <a:ea typeface="+mn-ea"/>
                <a:cs typeface="+mn-cs"/>
              </a:rPr>
              <a:t>Orleans,</a:t>
            </a:r>
            <a:r>
              <a:rPr lang="en-US" dirty="0"/>
              <a:t> </a:t>
            </a:r>
            <a:r>
              <a:rPr lang="en-US" sz="1200" b="0" i="0" u="none" strike="noStrike" kern="1200" dirty="0">
                <a:solidFill>
                  <a:schemeClr val="tx1"/>
                </a:solidFill>
                <a:effectLst/>
                <a:latin typeface="+mn-lt"/>
                <a:ea typeface="+mn-ea"/>
                <a:cs typeface="+mn-cs"/>
              </a:rPr>
              <a:t>Plymouth,</a:t>
            </a:r>
            <a:r>
              <a:rPr lang="en-US" dirty="0"/>
              <a:t> </a:t>
            </a:r>
            <a:r>
              <a:rPr lang="en-US" sz="1200" b="0" i="0" u="none" strike="noStrike" kern="1200" dirty="0">
                <a:solidFill>
                  <a:schemeClr val="tx1"/>
                </a:solidFill>
                <a:effectLst/>
                <a:latin typeface="+mn-lt"/>
                <a:ea typeface="+mn-ea"/>
                <a:cs typeface="+mn-cs"/>
              </a:rPr>
              <a:t>Carver</a:t>
            </a:r>
            <a:r>
              <a:rPr lang="en-US" dirty="0"/>
              <a:t> </a:t>
            </a:r>
          </a:p>
          <a:p>
            <a:r>
              <a:rPr lang="en-US" dirty="0"/>
              <a:t>Likeliness Towns: </a:t>
            </a:r>
            <a:r>
              <a:rPr lang="en-US" sz="1200" b="0" i="0" u="none" strike="noStrike" kern="1200" dirty="0">
                <a:solidFill>
                  <a:schemeClr val="tx1"/>
                </a:solidFill>
                <a:effectLst/>
                <a:latin typeface="+mn-lt"/>
                <a:ea typeface="+mn-ea"/>
                <a:cs typeface="+mn-cs"/>
              </a:rPr>
              <a:t>Bourne,</a:t>
            </a:r>
            <a:r>
              <a:rPr lang="en-US" dirty="0"/>
              <a:t> </a:t>
            </a:r>
            <a:r>
              <a:rPr lang="en-US" sz="1200" b="0" i="0" u="none" strike="noStrike" kern="1200" dirty="0">
                <a:solidFill>
                  <a:schemeClr val="tx1"/>
                </a:solidFill>
                <a:effectLst/>
                <a:latin typeface="+mn-lt"/>
                <a:ea typeface="+mn-ea"/>
                <a:cs typeface="+mn-cs"/>
              </a:rPr>
              <a:t>Chatham,</a:t>
            </a:r>
            <a:r>
              <a:rPr lang="en-US" dirty="0"/>
              <a:t> </a:t>
            </a:r>
            <a:r>
              <a:rPr lang="en-US" sz="1200" b="0" i="0" u="none" strike="noStrike" kern="1200" dirty="0">
                <a:solidFill>
                  <a:schemeClr val="tx1"/>
                </a:solidFill>
                <a:effectLst/>
                <a:latin typeface="+mn-lt"/>
                <a:ea typeface="+mn-ea"/>
                <a:cs typeface="+mn-cs"/>
              </a:rPr>
              <a:t>Dennis,</a:t>
            </a:r>
            <a:r>
              <a:rPr lang="en-US" dirty="0"/>
              <a:t> </a:t>
            </a:r>
            <a:r>
              <a:rPr lang="en-US" sz="1200" b="0" i="0" u="none" strike="noStrike" kern="1200" dirty="0">
                <a:solidFill>
                  <a:schemeClr val="tx1"/>
                </a:solidFill>
                <a:effectLst/>
                <a:latin typeface="+mn-lt"/>
                <a:ea typeface="+mn-ea"/>
                <a:cs typeface="+mn-cs"/>
              </a:rPr>
              <a:t>Duxbury,</a:t>
            </a:r>
            <a:r>
              <a:rPr lang="en-US" dirty="0"/>
              <a:t> </a:t>
            </a:r>
            <a:r>
              <a:rPr lang="en-US" sz="1200" b="0" i="0" u="none" strike="noStrike" kern="1200" dirty="0">
                <a:solidFill>
                  <a:schemeClr val="tx1"/>
                </a:solidFill>
                <a:effectLst/>
                <a:latin typeface="+mn-lt"/>
                <a:ea typeface="+mn-ea"/>
                <a:cs typeface="+mn-cs"/>
              </a:rPr>
              <a:t>Harwich,</a:t>
            </a:r>
            <a:r>
              <a:rPr lang="en-US" dirty="0"/>
              <a:t> </a:t>
            </a:r>
            <a:r>
              <a:rPr lang="en-US" sz="1200" b="0" i="0" u="none" strike="noStrike" kern="1200" dirty="0">
                <a:solidFill>
                  <a:schemeClr val="tx1"/>
                </a:solidFill>
                <a:effectLst/>
                <a:latin typeface="+mn-lt"/>
                <a:ea typeface="+mn-ea"/>
                <a:cs typeface="+mn-cs"/>
              </a:rPr>
              <a:t>Provincetown,</a:t>
            </a:r>
            <a:r>
              <a:rPr lang="en-US" dirty="0"/>
              <a:t> </a:t>
            </a:r>
            <a:r>
              <a:rPr lang="en-US" sz="1200" b="0" i="0" u="none" strike="noStrike" kern="1200" dirty="0">
                <a:solidFill>
                  <a:schemeClr val="tx1"/>
                </a:solidFill>
                <a:effectLst/>
                <a:latin typeface="+mn-lt"/>
                <a:ea typeface="+mn-ea"/>
                <a:cs typeface="+mn-cs"/>
              </a:rPr>
              <a:t>Rochester,</a:t>
            </a:r>
            <a:r>
              <a:rPr lang="en-US" dirty="0"/>
              <a:t> </a:t>
            </a:r>
            <a:r>
              <a:rPr lang="en-US" sz="1200" b="0" i="0" u="none" strike="noStrike" kern="1200" dirty="0">
                <a:solidFill>
                  <a:schemeClr val="tx1"/>
                </a:solidFill>
                <a:effectLst/>
                <a:latin typeface="+mn-lt"/>
                <a:ea typeface="+mn-ea"/>
                <a:cs typeface="+mn-cs"/>
              </a:rPr>
              <a:t>Sandwich,</a:t>
            </a:r>
            <a:r>
              <a:rPr lang="en-US" dirty="0"/>
              <a:t> </a:t>
            </a:r>
            <a:r>
              <a:rPr lang="en-US" sz="1200" b="0" i="0" u="none" strike="noStrike" kern="1200" dirty="0">
                <a:solidFill>
                  <a:schemeClr val="tx1"/>
                </a:solidFill>
                <a:effectLst/>
                <a:latin typeface="+mn-lt"/>
                <a:ea typeface="+mn-ea"/>
                <a:cs typeface="+mn-cs"/>
              </a:rPr>
              <a:t>Truro</a:t>
            </a:r>
            <a:r>
              <a:rPr lang="en-US" dirty="0"/>
              <a:t>, </a:t>
            </a:r>
            <a:r>
              <a:rPr lang="en-US" sz="1200" b="0" i="0" u="none" strike="noStrike" kern="1200" dirty="0">
                <a:solidFill>
                  <a:schemeClr val="tx1"/>
                </a:solidFill>
                <a:effectLst/>
                <a:latin typeface="+mn-lt"/>
                <a:ea typeface="+mn-ea"/>
                <a:cs typeface="+mn-cs"/>
              </a:rPr>
              <a:t>Wareham,</a:t>
            </a:r>
            <a:r>
              <a:rPr lang="en-US" dirty="0"/>
              <a:t> </a:t>
            </a:r>
            <a:r>
              <a:rPr lang="en-US" sz="1200" b="0" i="0" u="none" strike="noStrike" kern="1200" dirty="0">
                <a:solidFill>
                  <a:schemeClr val="tx1"/>
                </a:solidFill>
                <a:effectLst/>
                <a:latin typeface="+mn-lt"/>
                <a:ea typeface="+mn-ea"/>
                <a:cs typeface="+mn-cs"/>
              </a:rPr>
              <a:t>Wellfleet,</a:t>
            </a:r>
            <a:r>
              <a:rPr lang="en-US" dirty="0"/>
              <a:t> </a:t>
            </a:r>
            <a:r>
              <a:rPr lang="en-US" sz="1200" b="0" i="0" u="none" strike="noStrike" kern="1200" dirty="0">
                <a:solidFill>
                  <a:schemeClr val="tx1"/>
                </a:solidFill>
                <a:effectLst/>
                <a:latin typeface="+mn-lt"/>
                <a:ea typeface="+mn-ea"/>
                <a:cs typeface="+mn-cs"/>
              </a:rPr>
              <a:t>Yarmouth,</a:t>
            </a:r>
            <a:r>
              <a:rPr lang="en-US" dirty="0"/>
              <a:t> </a:t>
            </a:r>
            <a:r>
              <a:rPr lang="en-US" sz="1200" b="0" i="0" u="none" strike="noStrike" kern="1200" dirty="0">
                <a:solidFill>
                  <a:schemeClr val="tx1"/>
                </a:solidFill>
                <a:effectLst/>
                <a:latin typeface="+mn-lt"/>
                <a:ea typeface="+mn-ea"/>
                <a:cs typeface="+mn-cs"/>
              </a:rPr>
              <a:t>Martha's Vineyard</a:t>
            </a:r>
            <a:r>
              <a:rPr lang="en-US" dirty="0"/>
              <a:t> </a:t>
            </a:r>
          </a:p>
          <a:p>
            <a:endParaRPr lang="en-US" dirty="0"/>
          </a:p>
          <a:p>
            <a:r>
              <a:rPr lang="en-US" sz="1200" dirty="0">
                <a:solidFill>
                  <a:schemeClr val="dk1"/>
                </a:solidFill>
                <a:effectLst/>
                <a:latin typeface="+mn-lt"/>
                <a:ea typeface="+mn-ea"/>
                <a:cs typeface="+mn-cs"/>
              </a:rPr>
              <a:t>- In the Hazard Mitigation Plans 8 towns in the eco-region provided a hazard mitigation matrix. Ranges of these matrix's can be reviewed in table 2 and the raw data can be found in the 'Hazard Mitigation Matrix' and the "Ranking System</a:t>
            </a:r>
            <a:r>
              <a:rPr lang="en-US" sz="1200" baseline="0" dirty="0">
                <a:solidFill>
                  <a:schemeClr val="dk1"/>
                </a:solidFill>
                <a:effectLst/>
                <a:latin typeface="+mn-lt"/>
                <a:ea typeface="+mn-ea"/>
                <a:cs typeface="+mn-cs"/>
              </a:rPr>
              <a:t>' </a:t>
            </a:r>
            <a:r>
              <a:rPr lang="en-US" sz="1200" dirty="0">
                <a:solidFill>
                  <a:schemeClr val="dk1"/>
                </a:solidFill>
                <a:effectLst/>
                <a:latin typeface="+mn-lt"/>
                <a:ea typeface="+mn-ea"/>
                <a:cs typeface="+mn-cs"/>
              </a:rPr>
              <a:t>tab. Hazards with a ranking matrix of 5 and above throughout all the towns include: </a:t>
            </a:r>
            <a:r>
              <a:rPr lang="en-US" sz="1200" b="1" dirty="0">
                <a:solidFill>
                  <a:schemeClr val="dk1"/>
                </a:solidFill>
                <a:effectLst/>
                <a:latin typeface="+mn-lt"/>
                <a:ea typeface="+mn-ea"/>
                <a:cs typeface="+mn-cs"/>
              </a:rPr>
              <a:t>Flood, Wind, Snow &amp; Ice Accumulation, Shoreline Change/Coastal Erosion, Sea Level Rise, Hurricane and Tropical Storms and Extreme Temperatures. </a:t>
            </a:r>
            <a:endParaRPr lang="en-US" sz="1200" dirty="0">
              <a:solidFill>
                <a:schemeClr val="dk1"/>
              </a:solidFill>
              <a:effectLst/>
              <a:latin typeface="+mn-lt"/>
              <a:ea typeface="+mn-ea"/>
              <a:cs typeface="+mn-cs"/>
            </a:endParaRPr>
          </a:p>
          <a:p>
            <a:r>
              <a:rPr lang="en-US" sz="1200" b="0" dirty="0">
                <a:solidFill>
                  <a:schemeClr val="dk1"/>
                </a:solidFill>
                <a:effectLst/>
                <a:latin typeface="+mn-lt"/>
                <a:ea typeface="+mn-ea"/>
                <a:cs typeface="+mn-cs"/>
                <a:sym typeface="Wingdings" pitchFamily="2" charset="2"/>
              </a:rPr>
              <a:t>--&gt;Matrix number determined by Frequency(Unlikely-Highly Likely), Location(small, medium, large), and Extent (Limited  Catastrophic) </a:t>
            </a:r>
            <a:r>
              <a:rPr lang="en-US" sz="1200" b="1" dirty="0">
                <a:solidFill>
                  <a:schemeClr val="dk1"/>
                </a:solidFill>
                <a:effectLst/>
                <a:latin typeface="+mn-lt"/>
                <a:ea typeface="+mn-ea"/>
                <a:cs typeface="+mn-cs"/>
              </a:rPr>
              <a:t> </a:t>
            </a:r>
          </a:p>
          <a:p>
            <a:r>
              <a:rPr lang="en-US" sz="1200" dirty="0">
                <a:solidFill>
                  <a:schemeClr val="dk1"/>
                </a:solidFill>
                <a:effectLst/>
                <a:latin typeface="+mn-lt"/>
                <a:ea typeface="+mn-ea"/>
                <a:cs typeface="+mn-cs"/>
                <a:sym typeface="Wingdings" pitchFamily="2" charset="2"/>
              </a:rPr>
              <a:t> Hazard listed above were the most common hazards to undergo a more in depth risk assessment to </a:t>
            </a:r>
            <a:endParaRPr lang="en-US" sz="1200" dirty="0">
              <a:solidFill>
                <a:schemeClr val="dk1"/>
              </a:solidFill>
              <a:effectLst/>
              <a:latin typeface="+mn-lt"/>
              <a:ea typeface="+mn-ea"/>
              <a:cs typeface="+mn-cs"/>
            </a:endParaRPr>
          </a:p>
          <a:p>
            <a:pPr marL="171450" indent="-171450">
              <a:buFontTx/>
              <a:buChar char="-"/>
            </a:pPr>
            <a:r>
              <a:rPr lang="en-US" sz="1200" dirty="0">
                <a:solidFill>
                  <a:schemeClr val="dk1"/>
                </a:solidFill>
                <a:effectLst/>
                <a:latin typeface="+mn-lt"/>
                <a:ea typeface="+mn-ea"/>
                <a:cs typeface="+mn-cs"/>
              </a:rPr>
              <a:t>Meanwhile, 13 towns identified all hazards and categorized them based on their likeliness then selected a group of them for the in-depth hazard vulnerability assessment. Likeliness percentages can be found in Table 2. When comparing the likeliness hazards categorized as </a:t>
            </a:r>
            <a:r>
              <a:rPr lang="en-US" sz="1200" b="1" dirty="0">
                <a:solidFill>
                  <a:schemeClr val="dk1"/>
                </a:solidFill>
                <a:effectLst/>
                <a:latin typeface="+mn-lt"/>
                <a:ea typeface="+mn-ea"/>
                <a:cs typeface="+mn-cs"/>
              </a:rPr>
              <a:t>Flood, Wind, Snow &amp; Ice Accumulation, Shoreline Change/Coastal Erosion and Sea Level Rise </a:t>
            </a:r>
            <a:r>
              <a:rPr lang="en-US" sz="1200" dirty="0">
                <a:solidFill>
                  <a:schemeClr val="dk1"/>
                </a:solidFill>
                <a:effectLst/>
                <a:latin typeface="+mn-lt"/>
                <a:ea typeface="+mn-ea"/>
                <a:cs typeface="+mn-cs"/>
              </a:rPr>
              <a:t>were unanimously highly likely throughout multiple towns that identified these hazards, which could allow one to conclude they are of high priority hazards to the towns. The hazards chosen highest for the in-depth assessment in towns hazard mitigations plans included </a:t>
            </a:r>
            <a:r>
              <a:rPr lang="en-US" sz="1200" b="1" dirty="0">
                <a:solidFill>
                  <a:schemeClr val="dk1"/>
                </a:solidFill>
                <a:effectLst/>
                <a:latin typeface="+mn-lt"/>
                <a:ea typeface="+mn-ea"/>
                <a:cs typeface="+mn-cs"/>
              </a:rPr>
              <a:t>Flood, Wind, Snow &amp; Ice Accumulation, Shoreline/ Coastal Change, Sea Level Rise and Hurricane/ Tropical Storms. </a:t>
            </a:r>
          </a:p>
          <a:p>
            <a:endParaRPr lang="en-US" dirty="0"/>
          </a:p>
        </p:txBody>
      </p:sp>
      <p:sp>
        <p:nvSpPr>
          <p:cNvPr id="4" name="Slide Number Placeholder 3"/>
          <p:cNvSpPr>
            <a:spLocks noGrp="1"/>
          </p:cNvSpPr>
          <p:nvPr>
            <p:ph type="sldNum" sz="quarter" idx="5"/>
          </p:nvPr>
        </p:nvSpPr>
        <p:spPr/>
        <p:txBody>
          <a:bodyPr/>
          <a:lstStyle/>
          <a:p>
            <a:fld id="{1F9C2265-2400-4D4F-899E-56C3E61410EA}" type="slidenum">
              <a:rPr lang="en-US" smtClean="0"/>
              <a:t>7</a:t>
            </a:fld>
            <a:endParaRPr lang="en-US"/>
          </a:p>
        </p:txBody>
      </p:sp>
    </p:spTree>
    <p:extLst>
      <p:ext uri="{BB962C8B-B14F-4D97-AF65-F5344CB8AC3E}">
        <p14:creationId xmlns:p14="http://schemas.microsoft.com/office/powerpoint/2010/main" val="318569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t>I could not access or find plans for the following towns: Rochester, Gosnold, Edgartown,  Aquinnah and West Tisbury.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t>27 out of 32 towns were reviewed in this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1F9C2265-2400-4D4F-899E-56C3E61410EA}" type="slidenum">
              <a:rPr lang="en-US" smtClean="0"/>
              <a:t>8</a:t>
            </a:fld>
            <a:endParaRPr lang="en-US"/>
          </a:p>
        </p:txBody>
      </p:sp>
    </p:spTree>
    <p:extLst>
      <p:ext uri="{BB962C8B-B14F-4D97-AF65-F5344CB8AC3E}">
        <p14:creationId xmlns:p14="http://schemas.microsoft.com/office/powerpoint/2010/main" val="3191442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Preservation of Natural Resources </a:t>
            </a:r>
          </a:p>
          <a:p>
            <a:r>
              <a:rPr lang="en-US" dirty="0"/>
              <a:t>Preserve, Protect or Enhance Natural Resources for overall environmental quality, habitat, wildlife and plants.</a:t>
            </a:r>
          </a:p>
          <a:p>
            <a:r>
              <a:rPr lang="en-US" b="0" dirty="0"/>
              <a:t>- Towns that included this: </a:t>
            </a:r>
            <a:r>
              <a:rPr lang="en-US" sz="1200" b="0" i="0" u="none" strike="noStrike" kern="1200" dirty="0">
                <a:solidFill>
                  <a:schemeClr val="tx1"/>
                </a:solidFill>
                <a:effectLst/>
                <a:latin typeface="+mn-lt"/>
                <a:ea typeface="+mn-ea"/>
                <a:cs typeface="+mn-cs"/>
              </a:rPr>
              <a:t>Kingston, Oak Bluffs, Tisbury, Yarmouth, Chilmark, Marion, Barnstable, Carver, Chatham, Dennis, Eastham, Harwich, Mashpee, Nantucket, Orleans, Plymouth, Provincetown, Sandwich, Truro, Wareham, Martha's Vineyard, Brewster, </a:t>
            </a:r>
            <a:endParaRPr lang="en-US" b="0" dirty="0"/>
          </a:p>
          <a:p>
            <a:endParaRPr lang="en-US" dirty="0"/>
          </a:p>
          <a:p>
            <a:r>
              <a:rPr lang="en-US" b="1" dirty="0"/>
              <a:t>Land Use and Growth Management </a:t>
            </a:r>
          </a:p>
          <a:p>
            <a:r>
              <a:rPr lang="en-US" dirty="0"/>
              <a:t>Sustainable growth management strategies. </a:t>
            </a:r>
          </a:p>
          <a:p>
            <a:pPr marL="171450" indent="-171450">
              <a:buFontTx/>
              <a:buChar char="-"/>
            </a:pPr>
            <a:r>
              <a:rPr lang="en-US" dirty="0"/>
              <a:t>Towns that included this: </a:t>
            </a:r>
            <a:r>
              <a:rPr lang="en-US" sz="1200" b="0" i="0" u="none" strike="noStrike" kern="1200" dirty="0">
                <a:solidFill>
                  <a:schemeClr val="tx1"/>
                </a:solidFill>
                <a:effectLst/>
                <a:latin typeface="+mn-lt"/>
                <a:ea typeface="+mn-ea"/>
                <a:cs typeface="+mn-cs"/>
              </a:rPr>
              <a:t>Oak Bluffs, Tisbury, Dennis, Harwich, Mashpee, Mattapoisett, Yarmouth, Orleans, Plymouth, Sandwich, Truro, Wareham, Marion, Martha's Vineyard</a:t>
            </a:r>
            <a:r>
              <a:rPr lang="en-US" dirty="0"/>
              <a:t> </a:t>
            </a:r>
          </a:p>
          <a:p>
            <a:pPr marL="171450" indent="-171450">
              <a:buFontTx/>
              <a:buChar char="-"/>
            </a:pPr>
            <a:endParaRPr lang="en-US" dirty="0"/>
          </a:p>
          <a:p>
            <a:pPr marL="171450" indent="-171450">
              <a:buFontTx/>
              <a:buChar char="-"/>
            </a:pPr>
            <a:endParaRPr lang="en-US" dirty="0"/>
          </a:p>
          <a:p>
            <a:r>
              <a:rPr lang="en-US" b="1" dirty="0"/>
              <a:t>Water Protection</a:t>
            </a:r>
          </a:p>
          <a:p>
            <a:r>
              <a:rPr lang="en-US" dirty="0"/>
              <a:t>Coast, wetlands, water quality. For a natural resource, habitat, drinking water, waste water, watershed, aquifers, rivers, water pollution </a:t>
            </a:r>
          </a:p>
          <a:p>
            <a:pPr marL="171450" indent="-171450">
              <a:buFontTx/>
              <a:buChar char="-"/>
            </a:pPr>
            <a:r>
              <a:rPr lang="en-US" dirty="0"/>
              <a:t>Towns that included this: </a:t>
            </a:r>
            <a:r>
              <a:rPr lang="en-US" sz="1200" b="0" i="0" u="none" strike="noStrike" kern="1200" dirty="0">
                <a:solidFill>
                  <a:schemeClr val="tx1"/>
                </a:solidFill>
                <a:effectLst/>
                <a:latin typeface="+mn-lt"/>
                <a:ea typeface="+mn-ea"/>
                <a:cs typeface="+mn-cs"/>
              </a:rPr>
              <a:t>Marion, Kingston, Chilmark, Oak Bluffs, Barnstable, Bourne, Dennis, Duxbury, Eastham, Falmouth, Mashpee, Mattapoisett, Orleans, Provincetown, Wareham, Yarmouth, Martha's Vineyard, Brewster, </a:t>
            </a:r>
          </a:p>
          <a:p>
            <a:pPr marL="171450" indent="-171450">
              <a:buFontTx/>
              <a:buChar char="-"/>
            </a:pPr>
            <a:endParaRPr lang="en-US" b="1" dirty="0"/>
          </a:p>
          <a:p>
            <a:r>
              <a:rPr lang="en-US" b="1" dirty="0"/>
              <a:t>Character and Cultural Identity </a:t>
            </a:r>
          </a:p>
          <a:p>
            <a:r>
              <a:rPr lang="en-US" dirty="0"/>
              <a:t>- Towns that included this: </a:t>
            </a:r>
            <a:r>
              <a:rPr lang="en-US" sz="1200" b="0" i="0" u="none" strike="noStrike" kern="1200" dirty="0">
                <a:solidFill>
                  <a:schemeClr val="tx1"/>
                </a:solidFill>
                <a:effectLst/>
                <a:latin typeface="+mn-lt"/>
                <a:ea typeface="+mn-ea"/>
                <a:cs typeface="+mn-cs"/>
              </a:rPr>
              <a:t>Kingston, Eastham, Falmouth, Harwich, Nantucket, Orleans, Plymouth, Truro, Yarmouth, Chilmark, Tisbury, Marion , Martha's Vineyard, Brewster, </a:t>
            </a:r>
            <a:endParaRPr lang="en-US" dirty="0"/>
          </a:p>
        </p:txBody>
      </p:sp>
      <p:sp>
        <p:nvSpPr>
          <p:cNvPr id="4" name="Slide Number Placeholder 3"/>
          <p:cNvSpPr>
            <a:spLocks noGrp="1"/>
          </p:cNvSpPr>
          <p:nvPr>
            <p:ph type="sldNum" sz="quarter" idx="5"/>
          </p:nvPr>
        </p:nvSpPr>
        <p:spPr/>
        <p:txBody>
          <a:bodyPr/>
          <a:lstStyle/>
          <a:p>
            <a:fld id="{1F9C2265-2400-4D4F-899E-56C3E61410EA}" type="slidenum">
              <a:rPr lang="en-US" smtClean="0"/>
              <a:t>9</a:t>
            </a:fld>
            <a:endParaRPr lang="en-US"/>
          </a:p>
        </p:txBody>
      </p:sp>
    </p:spTree>
    <p:extLst>
      <p:ext uri="{BB962C8B-B14F-4D97-AF65-F5344CB8AC3E}">
        <p14:creationId xmlns:p14="http://schemas.microsoft.com/office/powerpoint/2010/main" val="2180341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7A0560-00E2-124D-B406-B02B4FCC1C85}"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6981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7A0560-00E2-124D-B406-B02B4FCC1C85}"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2339820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7A0560-00E2-124D-B406-B02B4FCC1C85}"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3193323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7A0560-00E2-124D-B406-B02B4FCC1C85}"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66046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A0560-00E2-124D-B406-B02B4FCC1C85}"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211875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7A0560-00E2-124D-B406-B02B4FCC1C85}"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34031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7A0560-00E2-124D-B406-B02B4FCC1C85}"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1955594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7A0560-00E2-124D-B406-B02B4FCC1C85}"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334250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A0560-00E2-124D-B406-B02B4FCC1C85}"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4570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7A0560-00E2-124D-B406-B02B4FCC1C85}"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359801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7A0560-00E2-124D-B406-B02B4FCC1C85}"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B5E24-A605-6843-964A-B3486095740A}" type="slidenum">
              <a:rPr lang="en-US" smtClean="0"/>
              <a:t>‹#›</a:t>
            </a:fld>
            <a:endParaRPr lang="en-US"/>
          </a:p>
        </p:txBody>
      </p:sp>
    </p:spTree>
    <p:extLst>
      <p:ext uri="{BB962C8B-B14F-4D97-AF65-F5344CB8AC3E}">
        <p14:creationId xmlns:p14="http://schemas.microsoft.com/office/powerpoint/2010/main" val="3305632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A0560-00E2-124D-B406-B02B4FCC1C85}" type="datetimeFigureOut">
              <a:rPr lang="en-US" smtClean="0"/>
              <a:t>7/23/19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0B5E24-A605-6843-964A-B3486095740A}" type="slidenum">
              <a:rPr lang="en-US" smtClean="0"/>
              <a:t>‹#›</a:t>
            </a:fld>
            <a:endParaRPr lang="en-US"/>
          </a:p>
        </p:txBody>
      </p:sp>
    </p:spTree>
    <p:extLst>
      <p:ext uri="{BB962C8B-B14F-4D97-AF65-F5344CB8AC3E}">
        <p14:creationId xmlns:p14="http://schemas.microsoft.com/office/powerpoint/2010/main" val="313301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98294-072A-BF48-BE9E-AEDA13FBBB9F}"/>
              </a:ext>
            </a:extLst>
          </p:cNvPr>
          <p:cNvPicPr>
            <a:picLocks noChangeAspect="1"/>
          </p:cNvPicPr>
          <p:nvPr/>
        </p:nvPicPr>
        <p:blipFill>
          <a:blip r:embed="rId3"/>
          <a:stretch>
            <a:fillRect/>
          </a:stretch>
        </p:blipFill>
        <p:spPr>
          <a:xfrm>
            <a:off x="0" y="0"/>
            <a:ext cx="9152331" cy="6858000"/>
          </a:xfrm>
          <a:prstGeom prst="rect">
            <a:avLst/>
          </a:prstGeom>
        </p:spPr>
      </p:pic>
      <p:sp>
        <p:nvSpPr>
          <p:cNvPr id="2" name="TextBox 1">
            <a:extLst>
              <a:ext uri="{FF2B5EF4-FFF2-40B4-BE49-F238E27FC236}">
                <a16:creationId xmlns:a16="http://schemas.microsoft.com/office/drawing/2014/main" id="{784A6B77-46DB-694D-B6E0-4DAAD91F3CA3}"/>
              </a:ext>
            </a:extLst>
          </p:cNvPr>
          <p:cNvSpPr txBox="1"/>
          <p:nvPr/>
        </p:nvSpPr>
        <p:spPr>
          <a:xfrm>
            <a:off x="3973559" y="1337480"/>
            <a:ext cx="3585780" cy="3139321"/>
          </a:xfrm>
          <a:prstGeom prst="rect">
            <a:avLst/>
          </a:prstGeom>
          <a:solidFill>
            <a:schemeClr val="bg1"/>
          </a:solidFill>
        </p:spPr>
        <p:txBody>
          <a:bodyPr wrap="square" rtlCol="0">
            <a:spAutoFit/>
          </a:bodyPr>
          <a:lstStyle/>
          <a:p>
            <a:pPr algn="ctr"/>
            <a:r>
              <a:rPr lang="en-US" dirty="0">
                <a:latin typeface="Times" pitchFamily="2" charset="0"/>
              </a:rPr>
              <a:t>Alissa Young</a:t>
            </a:r>
          </a:p>
          <a:p>
            <a:pPr algn="ctr"/>
            <a:endParaRPr lang="en-US" dirty="0">
              <a:latin typeface="Times" pitchFamily="2" charset="0"/>
            </a:endParaRPr>
          </a:p>
          <a:p>
            <a:pPr algn="ctr"/>
            <a:r>
              <a:rPr lang="en-US" dirty="0">
                <a:latin typeface="Times" pitchFamily="2" charset="0"/>
              </a:rPr>
              <a:t>Regional Collaboration Coordinator</a:t>
            </a:r>
          </a:p>
          <a:p>
            <a:pPr algn="ctr"/>
            <a:endParaRPr lang="en-US" dirty="0">
              <a:latin typeface="Times" pitchFamily="2" charset="0"/>
            </a:endParaRPr>
          </a:p>
          <a:p>
            <a:pPr algn="ctr"/>
            <a:r>
              <a:rPr lang="en-US" dirty="0">
                <a:latin typeface="Times" pitchFamily="2" charset="0"/>
              </a:rPr>
              <a:t>TerraCorps Service Member </a:t>
            </a:r>
          </a:p>
          <a:p>
            <a:pPr algn="ctr"/>
            <a:endParaRPr lang="en-US" dirty="0">
              <a:latin typeface="Times" pitchFamily="2" charset="0"/>
            </a:endParaRPr>
          </a:p>
          <a:p>
            <a:pPr algn="ctr"/>
            <a:r>
              <a:rPr lang="en-US" dirty="0">
                <a:latin typeface="Times" pitchFamily="2" charset="0"/>
              </a:rPr>
              <a:t>Southeastern Massachusetts Pine Barrens Alliance </a:t>
            </a:r>
          </a:p>
          <a:p>
            <a:pPr algn="ctr"/>
            <a:endParaRPr lang="en-US" dirty="0">
              <a:latin typeface="Times" pitchFamily="2" charset="0"/>
            </a:endParaRPr>
          </a:p>
          <a:p>
            <a:pPr algn="ctr"/>
            <a:r>
              <a:rPr lang="en-US" dirty="0">
                <a:latin typeface="Times" pitchFamily="2" charset="0"/>
              </a:rPr>
              <a:t>B.S. in Wildlife Biology and Natural Resources</a:t>
            </a:r>
          </a:p>
        </p:txBody>
      </p:sp>
      <p:pic>
        <p:nvPicPr>
          <p:cNvPr id="5" name="Picture 4">
            <a:extLst>
              <a:ext uri="{FF2B5EF4-FFF2-40B4-BE49-F238E27FC236}">
                <a16:creationId xmlns:a16="http://schemas.microsoft.com/office/drawing/2014/main" id="{F842EA63-7E3C-DA4A-BEB6-CCC9F575C861}"/>
              </a:ext>
            </a:extLst>
          </p:cNvPr>
          <p:cNvPicPr>
            <a:picLocks noChangeAspect="1"/>
          </p:cNvPicPr>
          <p:nvPr/>
        </p:nvPicPr>
        <p:blipFill>
          <a:blip r:embed="rId4"/>
          <a:stretch>
            <a:fillRect/>
          </a:stretch>
        </p:blipFill>
        <p:spPr>
          <a:xfrm>
            <a:off x="5813418" y="5520520"/>
            <a:ext cx="3207752" cy="1051189"/>
          </a:xfrm>
          <a:prstGeom prst="rect">
            <a:avLst/>
          </a:prstGeom>
        </p:spPr>
      </p:pic>
      <p:pic>
        <p:nvPicPr>
          <p:cNvPr id="7" name="Picture 6" descr="A picture containing plant&#10;&#10;Description automatically generated">
            <a:extLst>
              <a:ext uri="{FF2B5EF4-FFF2-40B4-BE49-F238E27FC236}">
                <a16:creationId xmlns:a16="http://schemas.microsoft.com/office/drawing/2014/main" id="{49EE63D4-6092-384C-AD46-9D472D0CFF87}"/>
              </a:ext>
            </a:extLst>
          </p:cNvPr>
          <p:cNvPicPr>
            <a:picLocks noChangeAspect="1"/>
          </p:cNvPicPr>
          <p:nvPr/>
        </p:nvPicPr>
        <p:blipFill>
          <a:blip r:embed="rId5"/>
          <a:stretch>
            <a:fillRect/>
          </a:stretch>
        </p:blipFill>
        <p:spPr>
          <a:xfrm>
            <a:off x="2892078" y="5520520"/>
            <a:ext cx="2601416" cy="1051189"/>
          </a:xfrm>
          <a:prstGeom prst="rect">
            <a:avLst/>
          </a:prstGeom>
        </p:spPr>
      </p:pic>
    </p:spTree>
    <p:extLst>
      <p:ext uri="{BB962C8B-B14F-4D97-AF65-F5344CB8AC3E}">
        <p14:creationId xmlns:p14="http://schemas.microsoft.com/office/powerpoint/2010/main" val="587626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A87C-45BF-AC4E-A1DA-06A9ADC7C9F5}"/>
              </a:ext>
            </a:extLst>
          </p:cNvPr>
          <p:cNvSpPr>
            <a:spLocks noGrp="1"/>
          </p:cNvSpPr>
          <p:nvPr>
            <p:ph type="title"/>
          </p:nvPr>
        </p:nvSpPr>
        <p:spPr/>
        <p:txBody>
          <a:bodyPr/>
          <a:lstStyle/>
          <a:p>
            <a:r>
              <a:rPr lang="en-US" dirty="0">
                <a:latin typeface="Times" pitchFamily="2" charset="0"/>
              </a:rPr>
              <a:t>Regional Priorities </a:t>
            </a:r>
          </a:p>
        </p:txBody>
      </p:sp>
      <p:sp>
        <p:nvSpPr>
          <p:cNvPr id="3" name="Content Placeholder 2">
            <a:extLst>
              <a:ext uri="{FF2B5EF4-FFF2-40B4-BE49-F238E27FC236}">
                <a16:creationId xmlns:a16="http://schemas.microsoft.com/office/drawing/2014/main" id="{4DCA5F5C-CE1F-5746-A866-EA092BA84371}"/>
              </a:ext>
            </a:extLst>
          </p:cNvPr>
          <p:cNvSpPr>
            <a:spLocks noGrp="1"/>
          </p:cNvSpPr>
          <p:nvPr>
            <p:ph idx="1"/>
          </p:nvPr>
        </p:nvSpPr>
        <p:spPr/>
        <p:txBody>
          <a:bodyPr/>
          <a:lstStyle/>
          <a:p>
            <a:pPr marL="0" indent="0">
              <a:buNone/>
            </a:pPr>
            <a:r>
              <a:rPr lang="en-US" dirty="0">
                <a:latin typeface="Times" pitchFamily="2" charset="0"/>
              </a:rPr>
              <a:t>We are all connected by the landscape but we are also connected with our values and goals as stated in the following plans </a:t>
            </a:r>
          </a:p>
          <a:p>
            <a:pPr marL="385745" indent="-385745">
              <a:buAutoNum type="arabicPeriod"/>
            </a:pPr>
            <a:r>
              <a:rPr lang="en-US" dirty="0">
                <a:latin typeface="Times" pitchFamily="2" charset="0"/>
              </a:rPr>
              <a:t>Open Space Plans</a:t>
            </a:r>
          </a:p>
          <a:p>
            <a:pPr marL="385745" indent="-385745">
              <a:buAutoNum type="arabicPeriod"/>
            </a:pPr>
            <a:r>
              <a:rPr lang="en-US" dirty="0">
                <a:latin typeface="Times" pitchFamily="2" charset="0"/>
              </a:rPr>
              <a:t>Hazard Mitigation Plans</a:t>
            </a:r>
          </a:p>
          <a:p>
            <a:pPr marL="385745" indent="-385745">
              <a:buAutoNum type="arabicPeriod"/>
            </a:pPr>
            <a:r>
              <a:rPr lang="en-US" dirty="0">
                <a:latin typeface="Times" pitchFamily="2" charset="0"/>
              </a:rPr>
              <a:t>Comprehensive and Master Plans</a:t>
            </a:r>
          </a:p>
          <a:p>
            <a:pPr marL="385745" indent="-385745">
              <a:buAutoNum type="arabicPeriod"/>
            </a:pPr>
            <a:r>
              <a:rPr lang="en-US" dirty="0">
                <a:latin typeface="Times" pitchFamily="2" charset="0"/>
              </a:rPr>
              <a:t>Municipal Vulnerabilities Preparedness Reports</a:t>
            </a:r>
          </a:p>
        </p:txBody>
      </p:sp>
    </p:spTree>
    <p:extLst>
      <p:ext uri="{BB962C8B-B14F-4D97-AF65-F5344CB8AC3E}">
        <p14:creationId xmlns:p14="http://schemas.microsoft.com/office/powerpoint/2010/main" val="3509824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FD40-6CFC-FC4C-8184-98718966A5FB}"/>
              </a:ext>
            </a:extLst>
          </p:cNvPr>
          <p:cNvSpPr>
            <a:spLocks noGrp="1"/>
          </p:cNvSpPr>
          <p:nvPr>
            <p:ph type="title"/>
          </p:nvPr>
        </p:nvSpPr>
        <p:spPr>
          <a:xfrm>
            <a:off x="0" y="0"/>
            <a:ext cx="9144000" cy="1710267"/>
          </a:xfrm>
        </p:spPr>
        <p:txBody>
          <a:bodyPr>
            <a:normAutofit/>
          </a:bodyPr>
          <a:lstStyle/>
          <a:p>
            <a:pPr algn="ctr"/>
            <a:r>
              <a:rPr lang="en-US" dirty="0">
                <a:latin typeface="Times" pitchFamily="2" charset="0"/>
              </a:rPr>
              <a:t>Open Space Plans</a:t>
            </a:r>
            <a:br>
              <a:rPr lang="en-US" dirty="0">
                <a:latin typeface="Times" pitchFamily="2" charset="0"/>
              </a:rPr>
            </a:br>
            <a:r>
              <a:rPr lang="en-US" sz="2000" dirty="0">
                <a:latin typeface="Times" pitchFamily="2" charset="0"/>
              </a:rPr>
              <a:t>Out of the 27 Open Space and Recreation Plans reviewed the most common themes can be seen below: </a:t>
            </a:r>
            <a:endParaRPr lang="en-US" sz="3600" dirty="0"/>
          </a:p>
        </p:txBody>
      </p:sp>
      <p:pic>
        <p:nvPicPr>
          <p:cNvPr id="5" name="Picture 4">
            <a:extLst>
              <a:ext uri="{FF2B5EF4-FFF2-40B4-BE49-F238E27FC236}">
                <a16:creationId xmlns:a16="http://schemas.microsoft.com/office/drawing/2014/main" id="{94DCA41A-504F-0447-AD0B-3877851A3607}"/>
              </a:ext>
            </a:extLst>
          </p:cNvPr>
          <p:cNvPicPr>
            <a:picLocks noChangeAspect="1"/>
          </p:cNvPicPr>
          <p:nvPr/>
        </p:nvPicPr>
        <p:blipFill>
          <a:blip r:embed="rId3"/>
          <a:stretch>
            <a:fillRect/>
          </a:stretch>
        </p:blipFill>
        <p:spPr>
          <a:xfrm>
            <a:off x="249555" y="1710267"/>
            <a:ext cx="8644890" cy="4787224"/>
          </a:xfrm>
          <a:prstGeom prst="rect">
            <a:avLst/>
          </a:prstGeom>
        </p:spPr>
      </p:pic>
    </p:spTree>
    <p:extLst>
      <p:ext uri="{BB962C8B-B14F-4D97-AF65-F5344CB8AC3E}">
        <p14:creationId xmlns:p14="http://schemas.microsoft.com/office/powerpoint/2010/main" val="1526328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E8815E2-A2E8-D044-A900-08E402A2496F}"/>
              </a:ext>
            </a:extLst>
          </p:cNvPr>
          <p:cNvGraphicFramePr>
            <a:graphicFrameLocks/>
          </p:cNvGraphicFramePr>
          <p:nvPr>
            <p:extLst>
              <p:ext uri="{D42A27DB-BD31-4B8C-83A1-F6EECF244321}">
                <p14:modId xmlns:p14="http://schemas.microsoft.com/office/powerpoint/2010/main" val="4122511834"/>
              </p:ext>
            </p:extLst>
          </p:nvPr>
        </p:nvGraphicFramePr>
        <p:xfrm>
          <a:off x="0" y="1"/>
          <a:ext cx="5022937" cy="34272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3D53441E-0856-A546-92A2-FDB5C58C6EBD}"/>
              </a:ext>
            </a:extLst>
          </p:cNvPr>
          <p:cNvGraphicFramePr>
            <a:graphicFrameLocks/>
          </p:cNvGraphicFramePr>
          <p:nvPr>
            <p:extLst>
              <p:ext uri="{D42A27DB-BD31-4B8C-83A1-F6EECF244321}">
                <p14:modId xmlns:p14="http://schemas.microsoft.com/office/powerpoint/2010/main" val="3300516759"/>
              </p:ext>
            </p:extLst>
          </p:nvPr>
        </p:nvGraphicFramePr>
        <p:xfrm>
          <a:off x="4487041" y="218604"/>
          <a:ext cx="4571998" cy="32307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54B83469-C905-2B4F-BD6B-99C1F09AAFAE}"/>
              </a:ext>
            </a:extLst>
          </p:cNvPr>
          <p:cNvGraphicFramePr>
            <a:graphicFrameLocks/>
          </p:cNvGraphicFramePr>
          <p:nvPr>
            <p:extLst>
              <p:ext uri="{D42A27DB-BD31-4B8C-83A1-F6EECF244321}">
                <p14:modId xmlns:p14="http://schemas.microsoft.com/office/powerpoint/2010/main" val="1295780391"/>
              </p:ext>
            </p:extLst>
          </p:nvPr>
        </p:nvGraphicFramePr>
        <p:xfrm>
          <a:off x="-36744" y="3471394"/>
          <a:ext cx="4487039" cy="31865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CDC49FF5-E068-0447-8EF1-A7DCBDFBD1CB}"/>
              </a:ext>
            </a:extLst>
          </p:cNvPr>
          <p:cNvGraphicFramePr>
            <a:graphicFrameLocks/>
          </p:cNvGraphicFramePr>
          <p:nvPr>
            <p:extLst>
              <p:ext uri="{D42A27DB-BD31-4B8C-83A1-F6EECF244321}">
                <p14:modId xmlns:p14="http://schemas.microsoft.com/office/powerpoint/2010/main" val="123080220"/>
              </p:ext>
            </p:extLst>
          </p:nvPr>
        </p:nvGraphicFramePr>
        <p:xfrm>
          <a:off x="4318000" y="3427254"/>
          <a:ext cx="4826000" cy="3230721"/>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853436B9-32BC-314F-979C-6581F5B2C2C6}"/>
              </a:ext>
            </a:extLst>
          </p:cNvPr>
          <p:cNvSpPr txBox="1"/>
          <p:nvPr/>
        </p:nvSpPr>
        <p:spPr>
          <a:xfrm>
            <a:off x="4535254" y="218603"/>
            <a:ext cx="4572000" cy="3416320"/>
          </a:xfrm>
          <a:prstGeom prst="rect">
            <a:avLst/>
          </a:prstGeom>
          <a:solidFill>
            <a:schemeClr val="bg1"/>
          </a:solidFill>
          <a:ln>
            <a:solidFill>
              <a:schemeClr val="tx1"/>
            </a:solidFill>
          </a:ln>
        </p:spPr>
        <p:txBody>
          <a:bodyPr wrap="square" numCol="2" rtlCol="0">
            <a:spAutoFit/>
          </a:bodyPr>
          <a:lstStyle/>
          <a:p>
            <a:r>
              <a:rPr lang="en-US" dirty="0"/>
              <a:t>Towns Include: </a:t>
            </a:r>
          </a:p>
          <a:p>
            <a:pPr marL="342900" indent="-342900">
              <a:buFont typeface="+mj-lt"/>
              <a:buAutoNum type="arabicPeriod"/>
            </a:pPr>
            <a:r>
              <a:rPr lang="en-US" dirty="0"/>
              <a:t>Bourne</a:t>
            </a:r>
          </a:p>
          <a:p>
            <a:pPr marL="342900" indent="-342900">
              <a:buFont typeface="+mj-lt"/>
              <a:buAutoNum type="arabicPeriod"/>
            </a:pPr>
            <a:r>
              <a:rPr lang="en-US" dirty="0"/>
              <a:t>Brewster</a:t>
            </a:r>
          </a:p>
          <a:p>
            <a:pPr marL="342900" indent="-342900">
              <a:buFont typeface="+mj-lt"/>
              <a:buAutoNum type="arabicPeriod"/>
            </a:pPr>
            <a:r>
              <a:rPr lang="en-US" dirty="0"/>
              <a:t>Chatham</a:t>
            </a:r>
          </a:p>
          <a:p>
            <a:pPr marL="342900" indent="-342900">
              <a:buFont typeface="+mj-lt"/>
              <a:buAutoNum type="arabicPeriod"/>
            </a:pPr>
            <a:r>
              <a:rPr lang="en-US" dirty="0"/>
              <a:t>Dennis</a:t>
            </a:r>
          </a:p>
          <a:p>
            <a:pPr marL="342900" indent="-342900">
              <a:buFont typeface="+mj-lt"/>
              <a:buAutoNum type="arabicPeriod"/>
            </a:pPr>
            <a:r>
              <a:rPr lang="en-US" dirty="0"/>
              <a:t>Duxbury</a:t>
            </a:r>
          </a:p>
          <a:p>
            <a:pPr marL="342900" indent="-342900">
              <a:buFont typeface="+mj-lt"/>
              <a:buAutoNum type="arabicPeriod"/>
            </a:pPr>
            <a:r>
              <a:rPr lang="en-US" dirty="0"/>
              <a:t>Eastham</a:t>
            </a:r>
          </a:p>
          <a:p>
            <a:pPr marL="342900" indent="-342900">
              <a:buFont typeface="+mj-lt"/>
              <a:buAutoNum type="arabicPeriod"/>
            </a:pPr>
            <a:r>
              <a:rPr lang="en-US" dirty="0"/>
              <a:t>Kingston</a:t>
            </a:r>
          </a:p>
          <a:p>
            <a:pPr marL="342900" indent="-342900">
              <a:buFont typeface="+mj-lt"/>
              <a:buAutoNum type="arabicPeriod"/>
            </a:pPr>
            <a:r>
              <a:rPr lang="en-US" dirty="0"/>
              <a:t>Marion</a:t>
            </a:r>
          </a:p>
          <a:p>
            <a:pPr marL="342900" indent="-342900">
              <a:buFont typeface="+mj-lt"/>
              <a:buAutoNum type="arabicPeriod"/>
            </a:pPr>
            <a:r>
              <a:rPr lang="en-US" dirty="0"/>
              <a:t>Mashpee</a:t>
            </a:r>
          </a:p>
          <a:p>
            <a:pPr marL="342900" indent="-342900">
              <a:buFont typeface="+mj-lt"/>
              <a:buAutoNum type="arabicPeriod"/>
            </a:pPr>
            <a:r>
              <a:rPr lang="en-US" dirty="0"/>
              <a:t>Mattapoisett</a:t>
            </a:r>
          </a:p>
          <a:p>
            <a:pPr marL="342900" indent="-342900">
              <a:buFont typeface="+mj-lt"/>
              <a:buAutoNum type="arabicPeriod"/>
            </a:pPr>
            <a:r>
              <a:rPr lang="en-US" dirty="0"/>
              <a:t>Orleans</a:t>
            </a:r>
          </a:p>
          <a:p>
            <a:pPr marL="342900" indent="-342900">
              <a:buFont typeface="+mj-lt"/>
              <a:buAutoNum type="arabicPeriod"/>
            </a:pPr>
            <a:r>
              <a:rPr lang="en-US" dirty="0"/>
              <a:t>Nantucket</a:t>
            </a:r>
          </a:p>
          <a:p>
            <a:pPr marL="342900" indent="-342900">
              <a:buFont typeface="+mj-lt"/>
              <a:buAutoNum type="arabicPeriod"/>
            </a:pPr>
            <a:r>
              <a:rPr lang="en-US" dirty="0"/>
              <a:t>Plymouth</a:t>
            </a:r>
          </a:p>
          <a:p>
            <a:pPr marL="342900" indent="-342900">
              <a:buFont typeface="+mj-lt"/>
              <a:buAutoNum type="arabicPeriod"/>
            </a:pPr>
            <a:r>
              <a:rPr lang="en-US" dirty="0"/>
              <a:t>Provincetown</a:t>
            </a:r>
          </a:p>
          <a:p>
            <a:pPr marL="342900" indent="-342900">
              <a:buFont typeface="+mj-lt"/>
              <a:buAutoNum type="arabicPeriod"/>
            </a:pPr>
            <a:r>
              <a:rPr lang="en-US" dirty="0"/>
              <a:t>Rochester</a:t>
            </a:r>
          </a:p>
          <a:p>
            <a:pPr marL="342900" indent="-342900">
              <a:buFont typeface="+mj-lt"/>
              <a:buAutoNum type="arabicPeriod"/>
            </a:pPr>
            <a:r>
              <a:rPr lang="en-US" dirty="0"/>
              <a:t>Sandwich</a:t>
            </a:r>
          </a:p>
          <a:p>
            <a:pPr marL="342900" indent="-342900">
              <a:buFont typeface="+mj-lt"/>
              <a:buAutoNum type="arabicPeriod"/>
            </a:pPr>
            <a:r>
              <a:rPr lang="en-US" dirty="0"/>
              <a:t>Wellfleet</a:t>
            </a:r>
          </a:p>
          <a:p>
            <a:pPr marL="342900" indent="-342900">
              <a:buFont typeface="+mj-lt"/>
              <a:buAutoNum type="arabicPeriod"/>
            </a:pPr>
            <a:r>
              <a:rPr lang="en-US" dirty="0"/>
              <a:t>Yarmouth</a:t>
            </a:r>
          </a:p>
          <a:p>
            <a:pPr marL="342900" indent="-342900">
              <a:buFont typeface="+mj-lt"/>
              <a:buAutoNum type="arabicPeriod"/>
            </a:pPr>
            <a:r>
              <a:rPr lang="en-US" dirty="0"/>
              <a:t>Martha's Vineyard</a:t>
            </a:r>
          </a:p>
          <a:p>
            <a:pPr marL="342900" indent="-342900">
              <a:buFont typeface="+mj-lt"/>
              <a:buAutoNum type="arabicPeriod"/>
            </a:pPr>
            <a:r>
              <a:rPr lang="en-US" dirty="0"/>
              <a:t> West Tisbury</a:t>
            </a:r>
          </a:p>
          <a:p>
            <a:pPr marL="342900" indent="-342900">
              <a:buFont typeface="+mj-lt"/>
              <a:buAutoNum type="arabicPeriod"/>
            </a:pPr>
            <a:r>
              <a:rPr lang="en-US" dirty="0"/>
              <a:t>Oak Bluffs</a:t>
            </a:r>
          </a:p>
        </p:txBody>
      </p:sp>
      <p:sp>
        <p:nvSpPr>
          <p:cNvPr id="8" name="TextBox 7">
            <a:extLst>
              <a:ext uri="{FF2B5EF4-FFF2-40B4-BE49-F238E27FC236}">
                <a16:creationId xmlns:a16="http://schemas.microsoft.com/office/drawing/2014/main" id="{750D2AA0-A6DF-0F48-8D9F-3F063FCE7128}"/>
              </a:ext>
            </a:extLst>
          </p:cNvPr>
          <p:cNvSpPr txBox="1"/>
          <p:nvPr/>
        </p:nvSpPr>
        <p:spPr>
          <a:xfrm>
            <a:off x="381000" y="218603"/>
            <a:ext cx="4307840" cy="3139321"/>
          </a:xfrm>
          <a:prstGeom prst="rect">
            <a:avLst/>
          </a:prstGeom>
          <a:solidFill>
            <a:schemeClr val="bg1"/>
          </a:solidFill>
          <a:ln>
            <a:solidFill>
              <a:schemeClr val="tx1"/>
            </a:solidFill>
          </a:ln>
        </p:spPr>
        <p:txBody>
          <a:bodyPr wrap="square" numCol="2" rtlCol="0">
            <a:spAutoFit/>
          </a:bodyPr>
          <a:lstStyle/>
          <a:p>
            <a:r>
              <a:rPr lang="en-US" dirty="0"/>
              <a:t>Towns Include: </a:t>
            </a:r>
          </a:p>
          <a:p>
            <a:pPr marL="342900" indent="-342900">
              <a:buAutoNum type="arabicPeriod"/>
            </a:pPr>
            <a:r>
              <a:rPr lang="en-US" dirty="0"/>
              <a:t>Barnstable</a:t>
            </a:r>
          </a:p>
          <a:p>
            <a:pPr marL="342900" indent="-342900">
              <a:buAutoNum type="arabicPeriod"/>
            </a:pPr>
            <a:r>
              <a:rPr lang="en-US" dirty="0"/>
              <a:t>Chatham</a:t>
            </a:r>
          </a:p>
          <a:p>
            <a:pPr marL="342900" indent="-342900">
              <a:buAutoNum type="arabicPeriod"/>
            </a:pPr>
            <a:r>
              <a:rPr lang="en-US" dirty="0"/>
              <a:t>Duxbury </a:t>
            </a:r>
          </a:p>
          <a:p>
            <a:pPr marL="342900" indent="-342900">
              <a:buAutoNum type="arabicPeriod"/>
            </a:pPr>
            <a:r>
              <a:rPr lang="en-US" dirty="0"/>
              <a:t>Eastham</a:t>
            </a:r>
          </a:p>
          <a:p>
            <a:pPr marL="342900" indent="-342900">
              <a:buAutoNum type="arabicPeriod"/>
            </a:pPr>
            <a:r>
              <a:rPr lang="en-US" dirty="0"/>
              <a:t>Falmouth</a:t>
            </a:r>
          </a:p>
          <a:p>
            <a:pPr marL="342900" indent="-342900">
              <a:buAutoNum type="arabicPeriod"/>
            </a:pPr>
            <a:r>
              <a:rPr lang="en-US" dirty="0"/>
              <a:t>Harwich</a:t>
            </a:r>
          </a:p>
          <a:p>
            <a:pPr marL="342900" indent="-342900">
              <a:buAutoNum type="arabicPeriod"/>
            </a:pPr>
            <a:r>
              <a:rPr lang="en-US" dirty="0"/>
              <a:t>Kingston</a:t>
            </a:r>
          </a:p>
          <a:p>
            <a:pPr marL="342900" indent="-342900">
              <a:buAutoNum type="arabicPeriod"/>
            </a:pPr>
            <a:r>
              <a:rPr lang="en-US" dirty="0"/>
              <a:t>Marion</a:t>
            </a:r>
          </a:p>
          <a:p>
            <a:pPr marL="342900" indent="-342900">
              <a:buAutoNum type="arabicPeriod"/>
            </a:pPr>
            <a:r>
              <a:rPr lang="en-US" dirty="0"/>
              <a:t>Mashpee</a:t>
            </a:r>
          </a:p>
          <a:p>
            <a:pPr marL="342900" indent="-342900">
              <a:buAutoNum type="arabicPeriod"/>
            </a:pPr>
            <a:r>
              <a:rPr lang="en-US" dirty="0"/>
              <a:t>Nantucket</a:t>
            </a:r>
          </a:p>
          <a:p>
            <a:pPr marL="342900" indent="-342900">
              <a:buAutoNum type="arabicPeriod"/>
            </a:pPr>
            <a:r>
              <a:rPr lang="en-US" dirty="0"/>
              <a:t>Orleans</a:t>
            </a:r>
          </a:p>
          <a:p>
            <a:pPr marL="342900" indent="-342900">
              <a:buAutoNum type="arabicPeriod"/>
            </a:pPr>
            <a:r>
              <a:rPr lang="en-US" dirty="0"/>
              <a:t>Plymouth</a:t>
            </a:r>
          </a:p>
          <a:p>
            <a:pPr marL="342900" indent="-342900">
              <a:buAutoNum type="arabicPeriod"/>
            </a:pPr>
            <a:r>
              <a:rPr lang="en-US" dirty="0"/>
              <a:t>Provincetown</a:t>
            </a:r>
          </a:p>
          <a:p>
            <a:pPr marL="342900" indent="-342900">
              <a:buAutoNum type="arabicPeriod"/>
            </a:pPr>
            <a:r>
              <a:rPr lang="en-US" dirty="0"/>
              <a:t>Sandwich</a:t>
            </a:r>
          </a:p>
          <a:p>
            <a:pPr marL="342900" indent="-342900">
              <a:buAutoNum type="arabicPeriod"/>
            </a:pPr>
            <a:r>
              <a:rPr lang="en-US" dirty="0"/>
              <a:t>Truro</a:t>
            </a:r>
          </a:p>
          <a:p>
            <a:pPr marL="342900" indent="-342900">
              <a:buAutoNum type="arabicPeriod"/>
            </a:pPr>
            <a:r>
              <a:rPr lang="en-US" dirty="0"/>
              <a:t>Wareham</a:t>
            </a:r>
          </a:p>
          <a:p>
            <a:pPr marL="342900" indent="-342900">
              <a:buAutoNum type="arabicPeriod"/>
            </a:pPr>
            <a:r>
              <a:rPr lang="en-US" dirty="0"/>
              <a:t>Wellfleet</a:t>
            </a:r>
          </a:p>
          <a:p>
            <a:pPr marL="342900" indent="-342900">
              <a:buAutoNum type="arabicPeriod"/>
            </a:pPr>
            <a:r>
              <a:rPr lang="en-US" dirty="0"/>
              <a:t>Yarmouth </a:t>
            </a:r>
          </a:p>
          <a:p>
            <a:endParaRPr lang="en-US" dirty="0"/>
          </a:p>
        </p:txBody>
      </p:sp>
      <p:sp>
        <p:nvSpPr>
          <p:cNvPr id="9" name="TextBox 8">
            <a:extLst>
              <a:ext uri="{FF2B5EF4-FFF2-40B4-BE49-F238E27FC236}">
                <a16:creationId xmlns:a16="http://schemas.microsoft.com/office/drawing/2014/main" id="{2B7F46EB-AD1F-DD4C-8BA3-D91748A3F768}"/>
              </a:ext>
            </a:extLst>
          </p:cNvPr>
          <p:cNvSpPr txBox="1"/>
          <p:nvPr/>
        </p:nvSpPr>
        <p:spPr>
          <a:xfrm>
            <a:off x="4084320" y="3427254"/>
            <a:ext cx="4889760" cy="2862322"/>
          </a:xfrm>
          <a:prstGeom prst="rect">
            <a:avLst/>
          </a:prstGeom>
          <a:solidFill>
            <a:schemeClr val="bg1"/>
          </a:solidFill>
          <a:ln>
            <a:solidFill>
              <a:schemeClr val="tx1"/>
            </a:solidFill>
          </a:ln>
        </p:spPr>
        <p:txBody>
          <a:bodyPr wrap="square" numCol="2" rtlCol="0">
            <a:spAutoFit/>
          </a:bodyPr>
          <a:lstStyle/>
          <a:p>
            <a:r>
              <a:rPr lang="en-US" dirty="0"/>
              <a:t>Towns Include: </a:t>
            </a:r>
          </a:p>
          <a:p>
            <a:pPr marL="342900" indent="-342900">
              <a:buFont typeface="+mj-lt"/>
              <a:buAutoNum type="arabicPeriod"/>
            </a:pPr>
            <a:r>
              <a:rPr lang="en-US" dirty="0"/>
              <a:t>Bourne</a:t>
            </a:r>
          </a:p>
          <a:p>
            <a:pPr marL="342900" indent="-342900">
              <a:buFont typeface="+mj-lt"/>
              <a:buAutoNum type="arabicPeriod"/>
            </a:pPr>
            <a:r>
              <a:rPr lang="en-US" dirty="0"/>
              <a:t>Brewster</a:t>
            </a:r>
          </a:p>
          <a:p>
            <a:pPr marL="342900" indent="-342900">
              <a:buFont typeface="+mj-lt"/>
              <a:buAutoNum type="arabicPeriod"/>
            </a:pPr>
            <a:r>
              <a:rPr lang="en-US" dirty="0"/>
              <a:t>Duxbury </a:t>
            </a:r>
          </a:p>
          <a:p>
            <a:pPr marL="342900" indent="-342900">
              <a:buFont typeface="+mj-lt"/>
              <a:buAutoNum type="arabicPeriod"/>
            </a:pPr>
            <a:r>
              <a:rPr lang="en-US" dirty="0"/>
              <a:t>Eastham</a:t>
            </a:r>
          </a:p>
          <a:p>
            <a:pPr marL="342900" indent="-342900">
              <a:buFont typeface="+mj-lt"/>
              <a:buAutoNum type="arabicPeriod"/>
            </a:pPr>
            <a:r>
              <a:rPr lang="en-US" dirty="0"/>
              <a:t>Falmouth</a:t>
            </a:r>
          </a:p>
          <a:p>
            <a:pPr marL="342900" indent="-342900">
              <a:buFont typeface="+mj-lt"/>
              <a:buAutoNum type="arabicPeriod"/>
            </a:pPr>
            <a:r>
              <a:rPr lang="en-US" dirty="0"/>
              <a:t>Marion</a:t>
            </a:r>
          </a:p>
          <a:p>
            <a:pPr marL="342900" indent="-342900">
              <a:buFont typeface="+mj-lt"/>
              <a:buAutoNum type="arabicPeriod"/>
            </a:pPr>
            <a:r>
              <a:rPr lang="en-US" dirty="0"/>
              <a:t>Mattapoisett</a:t>
            </a:r>
          </a:p>
          <a:p>
            <a:pPr marL="342900" indent="-342900">
              <a:buFont typeface="+mj-lt"/>
              <a:buAutoNum type="arabicPeriod"/>
            </a:pPr>
            <a:r>
              <a:rPr lang="en-US" dirty="0"/>
              <a:t>Nantucket</a:t>
            </a:r>
          </a:p>
          <a:p>
            <a:pPr marL="342900" indent="-342900">
              <a:buFont typeface="+mj-lt"/>
              <a:buAutoNum type="arabicPeriod"/>
            </a:pPr>
            <a:r>
              <a:rPr lang="en-US" dirty="0"/>
              <a:t>Plymouth</a:t>
            </a:r>
          </a:p>
          <a:p>
            <a:pPr marL="342900" indent="-342900">
              <a:buFont typeface="+mj-lt"/>
              <a:buAutoNum type="arabicPeriod"/>
            </a:pPr>
            <a:r>
              <a:rPr lang="en-US" dirty="0"/>
              <a:t>Provincetown</a:t>
            </a:r>
          </a:p>
          <a:p>
            <a:pPr marL="342900" indent="-342900">
              <a:buFont typeface="+mj-lt"/>
              <a:buAutoNum type="arabicPeriod"/>
            </a:pPr>
            <a:r>
              <a:rPr lang="en-US" dirty="0"/>
              <a:t>Sandwich</a:t>
            </a:r>
          </a:p>
          <a:p>
            <a:pPr marL="342900" indent="-342900">
              <a:buFont typeface="+mj-lt"/>
              <a:buAutoNum type="arabicPeriod"/>
            </a:pPr>
            <a:r>
              <a:rPr lang="en-US" dirty="0"/>
              <a:t>Truro</a:t>
            </a:r>
          </a:p>
          <a:p>
            <a:pPr marL="342900" indent="-342900">
              <a:buFont typeface="+mj-lt"/>
              <a:buAutoNum type="arabicPeriod"/>
            </a:pPr>
            <a:r>
              <a:rPr lang="en-US" dirty="0"/>
              <a:t>Wareham</a:t>
            </a:r>
          </a:p>
          <a:p>
            <a:pPr marL="342900" indent="-342900">
              <a:buFont typeface="+mj-lt"/>
              <a:buAutoNum type="arabicPeriod"/>
            </a:pPr>
            <a:r>
              <a:rPr lang="en-US" dirty="0"/>
              <a:t>Wellfleet</a:t>
            </a:r>
          </a:p>
          <a:p>
            <a:pPr marL="342900" indent="-342900">
              <a:buFont typeface="+mj-lt"/>
              <a:buAutoNum type="arabicPeriod"/>
            </a:pPr>
            <a:r>
              <a:rPr lang="en-US" dirty="0"/>
              <a:t>Yarmouth</a:t>
            </a:r>
          </a:p>
          <a:p>
            <a:pPr marL="342900" indent="-342900">
              <a:buFont typeface="+mj-lt"/>
              <a:buAutoNum type="arabicPeriod"/>
            </a:pPr>
            <a:r>
              <a:rPr lang="en-US" dirty="0"/>
              <a:t>Martha's Vineyard</a:t>
            </a:r>
          </a:p>
          <a:p>
            <a:pPr marL="342900" indent="-342900">
              <a:buFont typeface="+mj-lt"/>
              <a:buAutoNum type="arabicPeriod"/>
            </a:pPr>
            <a:r>
              <a:rPr lang="en-US" dirty="0"/>
              <a:t> West Tisbury </a:t>
            </a:r>
          </a:p>
          <a:p>
            <a:endParaRPr lang="en-US" dirty="0"/>
          </a:p>
        </p:txBody>
      </p:sp>
      <p:sp>
        <p:nvSpPr>
          <p:cNvPr id="10" name="TextBox 9">
            <a:extLst>
              <a:ext uri="{FF2B5EF4-FFF2-40B4-BE49-F238E27FC236}">
                <a16:creationId xmlns:a16="http://schemas.microsoft.com/office/drawing/2014/main" id="{173B63F4-25B6-FC45-99CD-7213F629C141}"/>
              </a:ext>
            </a:extLst>
          </p:cNvPr>
          <p:cNvSpPr txBox="1"/>
          <p:nvPr/>
        </p:nvSpPr>
        <p:spPr>
          <a:xfrm>
            <a:off x="139700" y="3616345"/>
            <a:ext cx="4130085" cy="2585323"/>
          </a:xfrm>
          <a:prstGeom prst="rect">
            <a:avLst/>
          </a:prstGeom>
          <a:solidFill>
            <a:schemeClr val="bg1"/>
          </a:solidFill>
          <a:ln>
            <a:solidFill>
              <a:schemeClr val="tx1"/>
            </a:solidFill>
          </a:ln>
        </p:spPr>
        <p:txBody>
          <a:bodyPr wrap="square" numCol="2" rtlCol="0">
            <a:spAutoFit/>
          </a:bodyPr>
          <a:lstStyle/>
          <a:p>
            <a:r>
              <a:rPr lang="en-US" dirty="0"/>
              <a:t>Towns Include:</a:t>
            </a:r>
          </a:p>
          <a:p>
            <a:pPr marL="342900" indent="-342900">
              <a:buFont typeface="+mj-lt"/>
              <a:buAutoNum type="arabicPeriod"/>
            </a:pPr>
            <a:r>
              <a:rPr lang="en-US" dirty="0"/>
              <a:t>Barnstable</a:t>
            </a:r>
          </a:p>
          <a:p>
            <a:pPr marL="342900" indent="-342900">
              <a:buFont typeface="+mj-lt"/>
              <a:buAutoNum type="arabicPeriod"/>
            </a:pPr>
            <a:r>
              <a:rPr lang="en-US" dirty="0"/>
              <a:t>Brewster</a:t>
            </a:r>
          </a:p>
          <a:p>
            <a:pPr marL="342900" indent="-342900">
              <a:buFont typeface="+mj-lt"/>
              <a:buAutoNum type="arabicPeriod"/>
            </a:pPr>
            <a:r>
              <a:rPr lang="en-US" dirty="0"/>
              <a:t>Falmouth</a:t>
            </a:r>
          </a:p>
          <a:p>
            <a:pPr marL="342900" indent="-342900">
              <a:buFont typeface="+mj-lt"/>
              <a:buAutoNum type="arabicPeriod"/>
            </a:pPr>
            <a:r>
              <a:rPr lang="en-US" dirty="0"/>
              <a:t>Kingston</a:t>
            </a:r>
          </a:p>
          <a:p>
            <a:pPr marL="342900" indent="-342900">
              <a:buFont typeface="+mj-lt"/>
              <a:buAutoNum type="arabicPeriod"/>
            </a:pPr>
            <a:r>
              <a:rPr lang="en-US" dirty="0"/>
              <a:t>Mattapoisett</a:t>
            </a:r>
          </a:p>
          <a:p>
            <a:pPr marL="342900" indent="-342900">
              <a:buFont typeface="+mj-lt"/>
              <a:buAutoNum type="arabicPeriod"/>
            </a:pPr>
            <a:r>
              <a:rPr lang="en-US" dirty="0"/>
              <a:t>Plymouth</a:t>
            </a:r>
          </a:p>
          <a:p>
            <a:pPr marL="342900" indent="-342900">
              <a:buFont typeface="+mj-lt"/>
              <a:buAutoNum type="arabicPeriod"/>
            </a:pPr>
            <a:r>
              <a:rPr lang="en-US" dirty="0"/>
              <a:t>Provincetown</a:t>
            </a:r>
          </a:p>
          <a:p>
            <a:pPr marL="342900" indent="-342900">
              <a:buFont typeface="+mj-lt"/>
              <a:buAutoNum type="arabicPeriod"/>
            </a:pPr>
            <a:r>
              <a:rPr lang="en-US" dirty="0"/>
              <a:t>Rochester</a:t>
            </a:r>
          </a:p>
          <a:p>
            <a:pPr marL="342900" indent="-342900">
              <a:buFont typeface="+mj-lt"/>
              <a:buAutoNum type="arabicPeriod"/>
            </a:pPr>
            <a:r>
              <a:rPr lang="en-US" dirty="0"/>
              <a:t>Truro</a:t>
            </a:r>
          </a:p>
          <a:p>
            <a:pPr marL="342900" indent="-342900">
              <a:buFont typeface="+mj-lt"/>
              <a:buAutoNum type="arabicPeriod"/>
            </a:pPr>
            <a:r>
              <a:rPr lang="en-US" dirty="0"/>
              <a:t>Wareham</a:t>
            </a:r>
          </a:p>
          <a:p>
            <a:pPr marL="342900" indent="-342900">
              <a:buFont typeface="+mj-lt"/>
              <a:buAutoNum type="arabicPeriod"/>
            </a:pPr>
            <a:r>
              <a:rPr lang="en-US" dirty="0"/>
              <a:t>Wellfleet</a:t>
            </a:r>
          </a:p>
          <a:p>
            <a:pPr marL="342900" indent="-342900">
              <a:buFont typeface="+mj-lt"/>
              <a:buAutoNum type="arabicPeriod"/>
            </a:pPr>
            <a:r>
              <a:rPr lang="en-US" dirty="0"/>
              <a:t>Yarmouth</a:t>
            </a:r>
          </a:p>
          <a:p>
            <a:pPr marL="342900" indent="-342900">
              <a:buFont typeface="+mj-lt"/>
              <a:buAutoNum type="arabicPeriod"/>
            </a:pPr>
            <a:r>
              <a:rPr lang="en-US" dirty="0"/>
              <a:t>Martha's Vineyard</a:t>
            </a:r>
          </a:p>
          <a:p>
            <a:pPr marL="342900" indent="-342900">
              <a:buFont typeface="+mj-lt"/>
              <a:buAutoNum type="arabicPeriod"/>
            </a:pPr>
            <a:r>
              <a:rPr lang="en-US" dirty="0"/>
              <a:t>West Tisbury  </a:t>
            </a:r>
          </a:p>
        </p:txBody>
      </p:sp>
    </p:spTree>
    <p:extLst>
      <p:ext uri="{BB962C8B-B14F-4D97-AF65-F5344CB8AC3E}">
        <p14:creationId xmlns:p14="http://schemas.microsoft.com/office/powerpoint/2010/main" val="37661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Graphic spid="7" grpId="0">
        <p:bldAsOne/>
      </p:bldGraphic>
      <p:bldP spid="3" grpId="0" animBg="1"/>
      <p:bldP spid="3" grpId="1" animBg="1"/>
      <p:bldP spid="8" grpId="0" animBg="1"/>
      <p:bldP spid="8" grpId="1" animBg="1"/>
      <p:bldP spid="9" grpId="0" animBg="1"/>
      <p:bldP spid="9"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813A-4BD0-1842-85FF-379E850C1BB6}"/>
              </a:ext>
            </a:extLst>
          </p:cNvPr>
          <p:cNvSpPr>
            <a:spLocks noGrp="1"/>
          </p:cNvSpPr>
          <p:nvPr>
            <p:ph type="title"/>
          </p:nvPr>
        </p:nvSpPr>
        <p:spPr>
          <a:xfrm>
            <a:off x="87682" y="327548"/>
            <a:ext cx="8880954" cy="1325563"/>
          </a:xfrm>
        </p:spPr>
        <p:txBody>
          <a:bodyPr>
            <a:noAutofit/>
          </a:bodyPr>
          <a:lstStyle/>
          <a:p>
            <a:pPr algn="ctr"/>
            <a:r>
              <a:rPr lang="en-US" sz="4000" dirty="0">
                <a:latin typeface="Times" pitchFamily="2" charset="0"/>
              </a:rPr>
              <a:t>Municipal Vulnerabilities Preparedness</a:t>
            </a:r>
            <a:br>
              <a:rPr lang="en-US" sz="3600" dirty="0">
                <a:latin typeface="Times" pitchFamily="2" charset="0"/>
              </a:rPr>
            </a:br>
            <a:r>
              <a:rPr lang="en-US" sz="1800" dirty="0">
                <a:latin typeface="Times" pitchFamily="2" charset="0"/>
              </a:rPr>
              <a:t>Out of the 24 MVP Reports reviewed the most common themes can be seen below:</a:t>
            </a:r>
            <a:r>
              <a:rPr lang="en-US" sz="4000" dirty="0">
                <a:latin typeface="Times" pitchFamily="2" charset="0"/>
              </a:rPr>
              <a:t> </a:t>
            </a:r>
            <a:endParaRPr lang="en-US" sz="3600" dirty="0">
              <a:latin typeface="Times" pitchFamily="2" charset="0"/>
            </a:endParaRPr>
          </a:p>
        </p:txBody>
      </p:sp>
      <p:graphicFrame>
        <p:nvGraphicFramePr>
          <p:cNvPr id="5" name="Chart 4">
            <a:extLst>
              <a:ext uri="{FF2B5EF4-FFF2-40B4-BE49-F238E27FC236}">
                <a16:creationId xmlns:a16="http://schemas.microsoft.com/office/drawing/2014/main" id="{1577D25C-78E4-FF4E-B5E6-28E8D6D9A878}"/>
              </a:ext>
            </a:extLst>
          </p:cNvPr>
          <p:cNvGraphicFramePr>
            <a:graphicFrameLocks/>
          </p:cNvGraphicFramePr>
          <p:nvPr>
            <p:extLst>
              <p:ext uri="{D42A27DB-BD31-4B8C-83A1-F6EECF244321}">
                <p14:modId xmlns:p14="http://schemas.microsoft.com/office/powerpoint/2010/main" val="3232831985"/>
              </p:ext>
            </p:extLst>
          </p:nvPr>
        </p:nvGraphicFramePr>
        <p:xfrm>
          <a:off x="332071" y="2015863"/>
          <a:ext cx="8392177" cy="41344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390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F43DF28-6301-4ACF-BA9A-94A78A68C0A1}"/>
              </a:ext>
            </a:extLst>
          </p:cNvPr>
          <p:cNvGraphicFramePr>
            <a:graphicFrameLocks noGrp="1"/>
          </p:cNvGraphicFramePr>
          <p:nvPr>
            <p:ph idx="1"/>
            <p:extLst>
              <p:ext uri="{D42A27DB-BD31-4B8C-83A1-F6EECF244321}">
                <p14:modId xmlns:p14="http://schemas.microsoft.com/office/powerpoint/2010/main" val="136382466"/>
              </p:ext>
            </p:extLst>
          </p:nvPr>
        </p:nvGraphicFramePr>
        <p:xfrm>
          <a:off x="3895728" y="812800"/>
          <a:ext cx="5095872"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Smiling face with no fill">
            <a:extLst>
              <a:ext uri="{FF2B5EF4-FFF2-40B4-BE49-F238E27FC236}">
                <a16:creationId xmlns:a16="http://schemas.microsoft.com/office/drawing/2014/main" id="{AD97D1EF-B631-7E41-A966-58F7AA3832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51605" y="1300203"/>
            <a:ext cx="914400" cy="914400"/>
          </a:xfrm>
          <a:prstGeom prst="rect">
            <a:avLst/>
          </a:prstGeom>
        </p:spPr>
      </p:pic>
      <p:sp>
        <p:nvSpPr>
          <p:cNvPr id="14" name="TextBox 13">
            <a:extLst>
              <a:ext uri="{FF2B5EF4-FFF2-40B4-BE49-F238E27FC236}">
                <a16:creationId xmlns:a16="http://schemas.microsoft.com/office/drawing/2014/main" id="{A264EAAB-2BE0-9C44-938F-9E1025A297F4}"/>
              </a:ext>
            </a:extLst>
          </p:cNvPr>
          <p:cNvSpPr txBox="1"/>
          <p:nvPr/>
        </p:nvSpPr>
        <p:spPr>
          <a:xfrm>
            <a:off x="715639" y="1341905"/>
            <a:ext cx="2171433" cy="830997"/>
          </a:xfrm>
          <a:prstGeom prst="rect">
            <a:avLst/>
          </a:prstGeom>
          <a:noFill/>
        </p:spPr>
        <p:txBody>
          <a:bodyPr wrap="square" rtlCol="0">
            <a:spAutoFit/>
          </a:bodyPr>
          <a:lstStyle/>
          <a:p>
            <a:r>
              <a:rPr lang="en-US" sz="4800" dirty="0">
                <a:latin typeface="Times" pitchFamily="2" charset="0"/>
              </a:rPr>
              <a:t>100%</a:t>
            </a:r>
          </a:p>
        </p:txBody>
      </p:sp>
      <p:sp>
        <p:nvSpPr>
          <p:cNvPr id="15" name="TextBox 14">
            <a:extLst>
              <a:ext uri="{FF2B5EF4-FFF2-40B4-BE49-F238E27FC236}">
                <a16:creationId xmlns:a16="http://schemas.microsoft.com/office/drawing/2014/main" id="{69CAB0DD-B013-2247-8913-03F182C995B6}"/>
              </a:ext>
            </a:extLst>
          </p:cNvPr>
          <p:cNvSpPr txBox="1"/>
          <p:nvPr/>
        </p:nvSpPr>
        <p:spPr>
          <a:xfrm>
            <a:off x="926735" y="3140501"/>
            <a:ext cx="1749240" cy="830997"/>
          </a:xfrm>
          <a:prstGeom prst="rect">
            <a:avLst/>
          </a:prstGeom>
          <a:noFill/>
        </p:spPr>
        <p:txBody>
          <a:bodyPr wrap="square" rtlCol="0">
            <a:spAutoFit/>
          </a:bodyPr>
          <a:lstStyle/>
          <a:p>
            <a:r>
              <a:rPr lang="en-US" sz="4800" dirty="0">
                <a:latin typeface="Times" pitchFamily="2" charset="0"/>
              </a:rPr>
              <a:t>92%</a:t>
            </a:r>
          </a:p>
        </p:txBody>
      </p:sp>
      <p:sp>
        <p:nvSpPr>
          <p:cNvPr id="16" name="TextBox 15">
            <a:extLst>
              <a:ext uri="{FF2B5EF4-FFF2-40B4-BE49-F238E27FC236}">
                <a16:creationId xmlns:a16="http://schemas.microsoft.com/office/drawing/2014/main" id="{ACB3C3ED-F049-9142-8BFB-C5EAC4F24145}"/>
              </a:ext>
            </a:extLst>
          </p:cNvPr>
          <p:cNvSpPr txBox="1"/>
          <p:nvPr/>
        </p:nvSpPr>
        <p:spPr>
          <a:xfrm>
            <a:off x="968787" y="4939097"/>
            <a:ext cx="1544710" cy="830997"/>
          </a:xfrm>
          <a:prstGeom prst="rect">
            <a:avLst/>
          </a:prstGeom>
          <a:noFill/>
        </p:spPr>
        <p:txBody>
          <a:bodyPr wrap="square" rtlCol="0">
            <a:spAutoFit/>
          </a:bodyPr>
          <a:lstStyle/>
          <a:p>
            <a:r>
              <a:rPr lang="en-US" sz="4800" dirty="0">
                <a:latin typeface="Times" pitchFamily="2" charset="0"/>
              </a:rPr>
              <a:t>75%</a:t>
            </a:r>
          </a:p>
        </p:txBody>
      </p:sp>
      <p:sp>
        <p:nvSpPr>
          <p:cNvPr id="17" name="TextBox 16">
            <a:extLst>
              <a:ext uri="{FF2B5EF4-FFF2-40B4-BE49-F238E27FC236}">
                <a16:creationId xmlns:a16="http://schemas.microsoft.com/office/drawing/2014/main" id="{622CD257-ECCB-1449-A8C3-0638C85ABABE}"/>
              </a:ext>
            </a:extLst>
          </p:cNvPr>
          <p:cNvSpPr txBox="1"/>
          <p:nvPr/>
        </p:nvSpPr>
        <p:spPr>
          <a:xfrm>
            <a:off x="559861" y="160369"/>
            <a:ext cx="8314267" cy="830997"/>
          </a:xfrm>
          <a:prstGeom prst="rect">
            <a:avLst/>
          </a:prstGeom>
          <a:noFill/>
        </p:spPr>
        <p:txBody>
          <a:bodyPr wrap="square" rtlCol="0">
            <a:spAutoFit/>
          </a:bodyPr>
          <a:lstStyle/>
          <a:p>
            <a:pPr algn="ctr"/>
            <a:r>
              <a:rPr lang="en-US" sz="4800" dirty="0">
                <a:latin typeface="Times" pitchFamily="2" charset="0"/>
              </a:rPr>
              <a:t>MVP Regional Priorities </a:t>
            </a:r>
          </a:p>
        </p:txBody>
      </p:sp>
    </p:spTree>
    <p:extLst>
      <p:ext uri="{BB962C8B-B14F-4D97-AF65-F5344CB8AC3E}">
        <p14:creationId xmlns:p14="http://schemas.microsoft.com/office/powerpoint/2010/main" val="15363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9932BE-C424-DB4B-8A4A-71BEE461C9BA}"/>
              </a:ext>
            </a:extLst>
          </p:cNvPr>
          <p:cNvSpPr txBox="1">
            <a:spLocks/>
          </p:cNvSpPr>
          <p:nvPr/>
        </p:nvSpPr>
        <p:spPr>
          <a:xfrm>
            <a:off x="956733" y="379943"/>
            <a:ext cx="6872817" cy="1260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Times" pitchFamily="2" charset="0"/>
              </a:rPr>
              <a:t>Hazard Mitigation Plans</a:t>
            </a:r>
          </a:p>
        </p:txBody>
      </p:sp>
      <p:pic>
        <p:nvPicPr>
          <p:cNvPr id="5" name="Graphic 4" descr="High voltage">
            <a:extLst>
              <a:ext uri="{FF2B5EF4-FFF2-40B4-BE49-F238E27FC236}">
                <a16:creationId xmlns:a16="http://schemas.microsoft.com/office/drawing/2014/main" id="{95A897FE-E657-CB46-9A3F-217D116D0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15" y="583270"/>
            <a:ext cx="685800" cy="685800"/>
          </a:xfrm>
          <a:prstGeom prst="rect">
            <a:avLst/>
          </a:prstGeom>
        </p:spPr>
      </p:pic>
      <p:pic>
        <p:nvPicPr>
          <p:cNvPr id="6" name="Graphic 5" descr="Low temperature">
            <a:extLst>
              <a:ext uri="{FF2B5EF4-FFF2-40B4-BE49-F238E27FC236}">
                <a16:creationId xmlns:a16="http://schemas.microsoft.com/office/drawing/2014/main" id="{1F9475FF-DB1D-C640-BE5C-D7AC66CB88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332" y="573216"/>
            <a:ext cx="685800" cy="685800"/>
          </a:xfrm>
          <a:prstGeom prst="rect">
            <a:avLst/>
          </a:prstGeom>
        </p:spPr>
      </p:pic>
      <p:pic>
        <p:nvPicPr>
          <p:cNvPr id="7" name="Graphic 6" descr="Flammable">
            <a:extLst>
              <a:ext uri="{FF2B5EF4-FFF2-40B4-BE49-F238E27FC236}">
                <a16:creationId xmlns:a16="http://schemas.microsoft.com/office/drawing/2014/main" id="{1DE6912C-3ACD-AF43-875B-C9A0667CC1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3314" y="550197"/>
            <a:ext cx="685800" cy="685800"/>
          </a:xfrm>
          <a:prstGeom prst="rect">
            <a:avLst/>
          </a:prstGeom>
        </p:spPr>
      </p:pic>
      <p:pic>
        <p:nvPicPr>
          <p:cNvPr id="8" name="Graphic 7" descr="High temperature">
            <a:extLst>
              <a:ext uri="{FF2B5EF4-FFF2-40B4-BE49-F238E27FC236}">
                <a16:creationId xmlns:a16="http://schemas.microsoft.com/office/drawing/2014/main" id="{73E24EF9-2154-0E44-9E28-390BEFC758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5988" y="550197"/>
            <a:ext cx="685800" cy="685800"/>
          </a:xfrm>
          <a:prstGeom prst="rect">
            <a:avLst/>
          </a:prstGeom>
        </p:spPr>
      </p:pic>
      <p:sp>
        <p:nvSpPr>
          <p:cNvPr id="9" name="Content Placeholder 2">
            <a:extLst>
              <a:ext uri="{FF2B5EF4-FFF2-40B4-BE49-F238E27FC236}">
                <a16:creationId xmlns:a16="http://schemas.microsoft.com/office/drawing/2014/main" id="{5D607BCA-FDDF-D94D-8067-802ADB9AA77E}"/>
              </a:ext>
            </a:extLst>
          </p:cNvPr>
          <p:cNvSpPr>
            <a:spLocks noGrp="1"/>
          </p:cNvSpPr>
          <p:nvPr>
            <p:ph sz="half" idx="1"/>
          </p:nvPr>
        </p:nvSpPr>
        <p:spPr>
          <a:xfrm>
            <a:off x="329040" y="1650471"/>
            <a:ext cx="4346635" cy="4634313"/>
          </a:xfrm>
        </p:spPr>
        <p:txBody>
          <a:bodyPr>
            <a:normAutofit fontScale="92500" lnSpcReduction="20000"/>
          </a:bodyPr>
          <a:lstStyle/>
          <a:p>
            <a:pPr marL="0" indent="0">
              <a:buNone/>
            </a:pPr>
            <a:r>
              <a:rPr lang="en-US" u="sng" dirty="0">
                <a:latin typeface="Times" pitchFamily="2" charset="0"/>
              </a:rPr>
              <a:t>Matrix</a:t>
            </a:r>
          </a:p>
          <a:p>
            <a:r>
              <a:rPr lang="en-US" dirty="0">
                <a:latin typeface="Times" pitchFamily="2" charset="0"/>
              </a:rPr>
              <a:t>8 Towns</a:t>
            </a:r>
          </a:p>
          <a:p>
            <a:pPr>
              <a:buFontTx/>
              <a:buChar char="-"/>
            </a:pPr>
            <a:r>
              <a:rPr lang="en-US" dirty="0">
                <a:latin typeface="Times" pitchFamily="2" charset="0"/>
              </a:rPr>
              <a:t>Flood</a:t>
            </a:r>
          </a:p>
          <a:p>
            <a:pPr>
              <a:buFontTx/>
              <a:buChar char="-"/>
            </a:pPr>
            <a:r>
              <a:rPr lang="en-US" dirty="0">
                <a:latin typeface="Times" pitchFamily="2" charset="0"/>
              </a:rPr>
              <a:t>Wind</a:t>
            </a:r>
          </a:p>
          <a:p>
            <a:pPr>
              <a:buFontTx/>
              <a:buChar char="-"/>
            </a:pPr>
            <a:r>
              <a:rPr lang="en-US" dirty="0">
                <a:latin typeface="Times" pitchFamily="2" charset="0"/>
              </a:rPr>
              <a:t>Snow &amp; Ice Accumulation</a:t>
            </a:r>
          </a:p>
          <a:p>
            <a:pPr>
              <a:buFontTx/>
              <a:buChar char="-"/>
            </a:pPr>
            <a:r>
              <a:rPr lang="en-US" dirty="0">
                <a:latin typeface="Times" pitchFamily="2" charset="0"/>
              </a:rPr>
              <a:t>Shoreline Change/ Coastal Erosion</a:t>
            </a:r>
          </a:p>
          <a:p>
            <a:pPr>
              <a:buFontTx/>
              <a:buChar char="-"/>
            </a:pPr>
            <a:r>
              <a:rPr lang="en-US" dirty="0">
                <a:latin typeface="Times" pitchFamily="2" charset="0"/>
              </a:rPr>
              <a:t>Sea Level Rise</a:t>
            </a:r>
          </a:p>
          <a:p>
            <a:pPr>
              <a:buFontTx/>
              <a:buChar char="-"/>
            </a:pPr>
            <a:r>
              <a:rPr lang="en-US" dirty="0">
                <a:latin typeface="Times" pitchFamily="2" charset="0"/>
              </a:rPr>
              <a:t>Hurricane</a:t>
            </a:r>
          </a:p>
          <a:p>
            <a:pPr>
              <a:buFontTx/>
              <a:buChar char="-"/>
            </a:pPr>
            <a:r>
              <a:rPr lang="en-US" dirty="0">
                <a:latin typeface="Times" pitchFamily="2" charset="0"/>
              </a:rPr>
              <a:t>Tropical Storms</a:t>
            </a:r>
          </a:p>
          <a:p>
            <a:pPr>
              <a:buFontTx/>
              <a:buChar char="-"/>
            </a:pPr>
            <a:r>
              <a:rPr lang="en-US" dirty="0">
                <a:latin typeface="Times" pitchFamily="2" charset="0"/>
              </a:rPr>
              <a:t>Extreme Temperatures </a:t>
            </a:r>
          </a:p>
        </p:txBody>
      </p:sp>
      <p:sp>
        <p:nvSpPr>
          <p:cNvPr id="10" name="TextBox 9">
            <a:extLst>
              <a:ext uri="{FF2B5EF4-FFF2-40B4-BE49-F238E27FC236}">
                <a16:creationId xmlns:a16="http://schemas.microsoft.com/office/drawing/2014/main" id="{E6FACF18-C9F9-0247-9DA9-43566A33E703}"/>
              </a:ext>
            </a:extLst>
          </p:cNvPr>
          <p:cNvSpPr txBox="1"/>
          <p:nvPr/>
        </p:nvSpPr>
        <p:spPr>
          <a:xfrm>
            <a:off x="4498859" y="1650471"/>
            <a:ext cx="4346636" cy="4247317"/>
          </a:xfrm>
          <a:prstGeom prst="rect">
            <a:avLst/>
          </a:prstGeom>
          <a:solidFill>
            <a:schemeClr val="bg1"/>
          </a:solidFill>
          <a:ln>
            <a:solidFill>
              <a:schemeClr val="tx1"/>
            </a:solidFill>
          </a:ln>
        </p:spPr>
        <p:txBody>
          <a:bodyPr wrap="square" rtlCol="0">
            <a:spAutoFit/>
          </a:bodyPr>
          <a:lstStyle/>
          <a:p>
            <a:r>
              <a:rPr lang="en-US" sz="2400" dirty="0">
                <a:latin typeface="Times" pitchFamily="2" charset="0"/>
              </a:rPr>
              <a:t>Matrix Towns Include</a:t>
            </a:r>
          </a:p>
          <a:p>
            <a:pPr marL="342900" indent="-342900">
              <a:buAutoNum type="arabicPeriod"/>
            </a:pPr>
            <a:r>
              <a:rPr lang="en-US" sz="2400" dirty="0">
                <a:latin typeface="Times" pitchFamily="2" charset="0"/>
              </a:rPr>
              <a:t>Barnstable</a:t>
            </a:r>
          </a:p>
          <a:p>
            <a:pPr marL="342900" indent="-342900">
              <a:buAutoNum type="arabicPeriod"/>
            </a:pPr>
            <a:r>
              <a:rPr lang="en-US" sz="2400" dirty="0">
                <a:latin typeface="Times" pitchFamily="2" charset="0"/>
              </a:rPr>
              <a:t>Eastham</a:t>
            </a:r>
          </a:p>
          <a:p>
            <a:pPr marL="342900" indent="-342900">
              <a:buAutoNum type="arabicPeriod"/>
            </a:pPr>
            <a:r>
              <a:rPr lang="en-US" sz="2400" dirty="0">
                <a:latin typeface="Times" pitchFamily="2" charset="0"/>
              </a:rPr>
              <a:t>Falmouth</a:t>
            </a:r>
          </a:p>
          <a:p>
            <a:pPr marL="342900" indent="-342900">
              <a:buAutoNum type="arabicPeriod"/>
            </a:pPr>
            <a:r>
              <a:rPr lang="en-US" sz="2400" dirty="0">
                <a:latin typeface="Times" pitchFamily="2" charset="0"/>
              </a:rPr>
              <a:t>Kingston</a:t>
            </a:r>
          </a:p>
          <a:p>
            <a:pPr marL="342900" indent="-342900">
              <a:buAutoNum type="arabicPeriod"/>
            </a:pPr>
            <a:r>
              <a:rPr lang="en-US" sz="2400" dirty="0">
                <a:latin typeface="Times" pitchFamily="2" charset="0"/>
              </a:rPr>
              <a:t>Mattapoisett</a:t>
            </a:r>
          </a:p>
          <a:p>
            <a:pPr marL="342900" indent="-342900">
              <a:buAutoNum type="arabicPeriod"/>
            </a:pPr>
            <a:r>
              <a:rPr lang="en-US" sz="2400" dirty="0">
                <a:latin typeface="Times" pitchFamily="2" charset="0"/>
              </a:rPr>
              <a:t>Orleans</a:t>
            </a:r>
          </a:p>
          <a:p>
            <a:pPr marL="342900" indent="-342900">
              <a:buAutoNum type="arabicPeriod"/>
            </a:pPr>
            <a:r>
              <a:rPr lang="en-US" sz="2400" dirty="0">
                <a:latin typeface="Times" pitchFamily="2" charset="0"/>
              </a:rPr>
              <a:t>Plymouth</a:t>
            </a:r>
          </a:p>
          <a:p>
            <a:pPr marL="342900" indent="-342900">
              <a:buAutoNum type="arabicPeriod"/>
            </a:pPr>
            <a:r>
              <a:rPr lang="en-US" sz="2400" dirty="0">
                <a:latin typeface="Times" pitchFamily="2" charset="0"/>
              </a:rPr>
              <a:t>Carver </a:t>
            </a:r>
          </a:p>
          <a:p>
            <a:endParaRPr lang="en-US" dirty="0">
              <a:latin typeface="Times" pitchFamily="2" charset="0"/>
            </a:endParaRPr>
          </a:p>
          <a:p>
            <a:endParaRPr lang="en-US" dirty="0">
              <a:latin typeface="Times" pitchFamily="2" charset="0"/>
            </a:endParaRPr>
          </a:p>
          <a:p>
            <a:endParaRPr lang="en-US" dirty="0">
              <a:latin typeface="Times" pitchFamily="2" charset="0"/>
            </a:endParaRPr>
          </a:p>
        </p:txBody>
      </p:sp>
      <p:sp>
        <p:nvSpPr>
          <p:cNvPr id="11" name="Content Placeholder 3">
            <a:extLst>
              <a:ext uri="{FF2B5EF4-FFF2-40B4-BE49-F238E27FC236}">
                <a16:creationId xmlns:a16="http://schemas.microsoft.com/office/drawing/2014/main" id="{08199B80-6ED9-6749-A22E-1ED771F81B07}"/>
              </a:ext>
            </a:extLst>
          </p:cNvPr>
          <p:cNvSpPr txBox="1">
            <a:spLocks/>
          </p:cNvSpPr>
          <p:nvPr/>
        </p:nvSpPr>
        <p:spPr>
          <a:xfrm>
            <a:off x="4572000" y="1604433"/>
            <a:ext cx="4096678" cy="4634313"/>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latin typeface="Times" pitchFamily="2" charset="0"/>
              </a:rPr>
              <a:t>Likeliness</a:t>
            </a:r>
          </a:p>
          <a:p>
            <a:r>
              <a:rPr lang="en-US" dirty="0">
                <a:latin typeface="Times" pitchFamily="2" charset="0"/>
              </a:rPr>
              <a:t>13 Towns</a:t>
            </a:r>
          </a:p>
          <a:p>
            <a:pPr>
              <a:buFontTx/>
              <a:buChar char="-"/>
            </a:pPr>
            <a:r>
              <a:rPr lang="en-US" dirty="0">
                <a:latin typeface="Times" pitchFamily="2" charset="0"/>
              </a:rPr>
              <a:t>Flood</a:t>
            </a:r>
          </a:p>
          <a:p>
            <a:pPr>
              <a:buFontTx/>
              <a:buChar char="-"/>
            </a:pPr>
            <a:r>
              <a:rPr lang="en-US" dirty="0">
                <a:latin typeface="Times" pitchFamily="2" charset="0"/>
              </a:rPr>
              <a:t>Wind</a:t>
            </a:r>
          </a:p>
          <a:p>
            <a:pPr>
              <a:buFontTx/>
              <a:buChar char="-"/>
            </a:pPr>
            <a:r>
              <a:rPr lang="en-US" dirty="0">
                <a:latin typeface="Times" pitchFamily="2" charset="0"/>
              </a:rPr>
              <a:t>Snow &amp; Ice Accumulation</a:t>
            </a:r>
          </a:p>
          <a:p>
            <a:pPr>
              <a:buFontTx/>
              <a:buChar char="-"/>
            </a:pPr>
            <a:r>
              <a:rPr lang="en-US" dirty="0">
                <a:latin typeface="Times" pitchFamily="2" charset="0"/>
              </a:rPr>
              <a:t>Shoreline Change/ Coastal Erosion</a:t>
            </a:r>
          </a:p>
          <a:p>
            <a:pPr>
              <a:buFontTx/>
              <a:buChar char="-"/>
            </a:pPr>
            <a:r>
              <a:rPr lang="en-US" dirty="0">
                <a:latin typeface="Times" pitchFamily="2" charset="0"/>
              </a:rPr>
              <a:t>Sea Level Rise </a:t>
            </a:r>
          </a:p>
        </p:txBody>
      </p:sp>
      <p:sp>
        <p:nvSpPr>
          <p:cNvPr id="12" name="TextBox 11">
            <a:extLst>
              <a:ext uri="{FF2B5EF4-FFF2-40B4-BE49-F238E27FC236}">
                <a16:creationId xmlns:a16="http://schemas.microsoft.com/office/drawing/2014/main" id="{53DFD071-CBC7-9442-8B4B-6D3EABF0F254}"/>
              </a:ext>
            </a:extLst>
          </p:cNvPr>
          <p:cNvSpPr txBox="1"/>
          <p:nvPr/>
        </p:nvSpPr>
        <p:spPr>
          <a:xfrm>
            <a:off x="225363" y="1650471"/>
            <a:ext cx="4096679" cy="4678204"/>
          </a:xfrm>
          <a:prstGeom prst="rect">
            <a:avLst/>
          </a:prstGeom>
          <a:solidFill>
            <a:schemeClr val="bg1"/>
          </a:solidFill>
          <a:ln>
            <a:solidFill>
              <a:schemeClr val="tx1"/>
            </a:solidFill>
          </a:ln>
        </p:spPr>
        <p:txBody>
          <a:bodyPr wrap="square" numCol="1" rtlCol="0">
            <a:spAutoFit/>
          </a:bodyPr>
          <a:lstStyle/>
          <a:p>
            <a:r>
              <a:rPr lang="en-US" sz="2000" dirty="0">
                <a:latin typeface="Times" pitchFamily="2" charset="0"/>
              </a:rPr>
              <a:t>Likeliness Towns </a:t>
            </a:r>
          </a:p>
          <a:p>
            <a:pPr marL="342900" indent="-342900">
              <a:buFont typeface="+mj-lt"/>
              <a:buAutoNum type="arabicPeriod"/>
            </a:pPr>
            <a:r>
              <a:rPr lang="en-US" sz="2000" dirty="0">
                <a:latin typeface="Times" pitchFamily="2" charset="0"/>
              </a:rPr>
              <a:t>Bourne</a:t>
            </a:r>
          </a:p>
          <a:p>
            <a:pPr marL="342900" indent="-342900">
              <a:buFont typeface="+mj-lt"/>
              <a:buAutoNum type="arabicPeriod"/>
            </a:pPr>
            <a:r>
              <a:rPr lang="en-US" sz="2000" dirty="0">
                <a:latin typeface="Times" pitchFamily="2" charset="0"/>
              </a:rPr>
              <a:t>Chatham</a:t>
            </a:r>
          </a:p>
          <a:p>
            <a:pPr marL="342900" indent="-342900">
              <a:buFont typeface="+mj-lt"/>
              <a:buAutoNum type="arabicPeriod"/>
            </a:pPr>
            <a:r>
              <a:rPr lang="en-US" sz="2000" dirty="0">
                <a:latin typeface="Times" pitchFamily="2" charset="0"/>
              </a:rPr>
              <a:t>Dennis</a:t>
            </a:r>
          </a:p>
          <a:p>
            <a:pPr marL="342900" indent="-342900">
              <a:buFont typeface="+mj-lt"/>
              <a:buAutoNum type="arabicPeriod"/>
            </a:pPr>
            <a:r>
              <a:rPr lang="en-US" sz="2000" dirty="0">
                <a:latin typeface="Times" pitchFamily="2" charset="0"/>
              </a:rPr>
              <a:t>Duxbury</a:t>
            </a:r>
          </a:p>
          <a:p>
            <a:pPr marL="342900" indent="-342900">
              <a:buFont typeface="+mj-lt"/>
              <a:buAutoNum type="arabicPeriod"/>
            </a:pPr>
            <a:r>
              <a:rPr lang="en-US" sz="2000" dirty="0">
                <a:latin typeface="Times" pitchFamily="2" charset="0"/>
              </a:rPr>
              <a:t>Harwich</a:t>
            </a:r>
          </a:p>
          <a:p>
            <a:pPr marL="342900" indent="-342900">
              <a:buFont typeface="+mj-lt"/>
              <a:buAutoNum type="arabicPeriod"/>
            </a:pPr>
            <a:r>
              <a:rPr lang="en-US" sz="2000" dirty="0">
                <a:latin typeface="Times" pitchFamily="2" charset="0"/>
              </a:rPr>
              <a:t>Provincetown</a:t>
            </a:r>
          </a:p>
          <a:p>
            <a:pPr marL="342900" indent="-342900">
              <a:buFont typeface="+mj-lt"/>
              <a:buAutoNum type="arabicPeriod"/>
            </a:pPr>
            <a:r>
              <a:rPr lang="en-US" sz="2000" dirty="0">
                <a:latin typeface="Times" pitchFamily="2" charset="0"/>
              </a:rPr>
              <a:t>Rochester</a:t>
            </a:r>
          </a:p>
          <a:p>
            <a:pPr marL="342900" indent="-342900">
              <a:buFont typeface="+mj-lt"/>
              <a:buAutoNum type="arabicPeriod"/>
            </a:pPr>
            <a:r>
              <a:rPr lang="en-US" sz="2000" dirty="0">
                <a:latin typeface="Times" pitchFamily="2" charset="0"/>
              </a:rPr>
              <a:t>Sandwich</a:t>
            </a:r>
          </a:p>
          <a:p>
            <a:pPr marL="342900" indent="-342900">
              <a:buFont typeface="+mj-lt"/>
              <a:buAutoNum type="arabicPeriod"/>
            </a:pPr>
            <a:r>
              <a:rPr lang="en-US" sz="2000" dirty="0">
                <a:latin typeface="Times" pitchFamily="2" charset="0"/>
              </a:rPr>
              <a:t>Truro</a:t>
            </a:r>
          </a:p>
          <a:p>
            <a:pPr marL="342900" indent="-342900">
              <a:buFont typeface="+mj-lt"/>
              <a:buAutoNum type="arabicPeriod"/>
            </a:pPr>
            <a:r>
              <a:rPr lang="en-US" sz="2000" dirty="0">
                <a:latin typeface="Times" pitchFamily="2" charset="0"/>
              </a:rPr>
              <a:t>Wareham</a:t>
            </a:r>
          </a:p>
          <a:p>
            <a:pPr marL="342900" indent="-342900">
              <a:buFont typeface="+mj-lt"/>
              <a:buAutoNum type="arabicPeriod"/>
            </a:pPr>
            <a:r>
              <a:rPr lang="en-US" sz="2000" dirty="0">
                <a:latin typeface="Times" pitchFamily="2" charset="0"/>
              </a:rPr>
              <a:t>Wellfleet</a:t>
            </a:r>
          </a:p>
          <a:p>
            <a:pPr marL="342900" indent="-342900">
              <a:buFont typeface="+mj-lt"/>
              <a:buAutoNum type="arabicPeriod"/>
            </a:pPr>
            <a:r>
              <a:rPr lang="en-US" sz="2000" dirty="0">
                <a:latin typeface="Times" pitchFamily="2" charset="0"/>
              </a:rPr>
              <a:t>Yarmouth</a:t>
            </a:r>
          </a:p>
          <a:p>
            <a:pPr marL="342900" indent="-342900">
              <a:buFont typeface="+mj-lt"/>
              <a:buAutoNum type="arabicPeriod"/>
            </a:pPr>
            <a:r>
              <a:rPr lang="en-US" sz="2000" dirty="0">
                <a:latin typeface="Times" pitchFamily="2" charset="0"/>
              </a:rPr>
              <a:t>Martha's Vineyard </a:t>
            </a:r>
          </a:p>
          <a:p>
            <a:endParaRPr lang="en-US" dirty="0"/>
          </a:p>
        </p:txBody>
      </p:sp>
    </p:spTree>
    <p:extLst>
      <p:ext uri="{BB962C8B-B14F-4D97-AF65-F5344CB8AC3E}">
        <p14:creationId xmlns:p14="http://schemas.microsoft.com/office/powerpoint/2010/main" val="14552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11" grpId="0"/>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2CA41-D6B5-E846-8EC0-6C2BF22D749F}"/>
              </a:ext>
            </a:extLst>
          </p:cNvPr>
          <p:cNvSpPr>
            <a:spLocks noGrp="1"/>
          </p:cNvSpPr>
          <p:nvPr>
            <p:ph type="title"/>
          </p:nvPr>
        </p:nvSpPr>
        <p:spPr>
          <a:xfrm>
            <a:off x="0" y="193572"/>
            <a:ext cx="9144000" cy="1228828"/>
          </a:xfrm>
        </p:spPr>
        <p:txBody>
          <a:bodyPr>
            <a:normAutofit fontScale="90000"/>
          </a:bodyPr>
          <a:lstStyle/>
          <a:p>
            <a:pPr algn="ctr"/>
            <a:r>
              <a:rPr lang="en-US" dirty="0">
                <a:latin typeface="Times" pitchFamily="2" charset="0"/>
              </a:rPr>
              <a:t>Comprehensive and Master Plan </a:t>
            </a:r>
            <a:br>
              <a:rPr lang="en-US" sz="3600" dirty="0">
                <a:latin typeface="Times" pitchFamily="2" charset="0"/>
              </a:rPr>
            </a:br>
            <a:r>
              <a:rPr lang="en-US" sz="2200" dirty="0">
                <a:latin typeface="Times" pitchFamily="2" charset="0"/>
              </a:rPr>
              <a:t>Out of the 27 Comprehensive and Master Plans reviewed the most common themes can be seen below:</a:t>
            </a:r>
            <a:endParaRPr lang="en-US" sz="1800" dirty="0">
              <a:latin typeface="Times" pitchFamily="2" charset="0"/>
            </a:endParaRPr>
          </a:p>
        </p:txBody>
      </p:sp>
      <p:pic>
        <p:nvPicPr>
          <p:cNvPr id="3" name="Picture 2">
            <a:extLst>
              <a:ext uri="{FF2B5EF4-FFF2-40B4-BE49-F238E27FC236}">
                <a16:creationId xmlns:a16="http://schemas.microsoft.com/office/drawing/2014/main" id="{827A578F-8503-C041-960A-31FDA10A02C1}"/>
              </a:ext>
            </a:extLst>
          </p:cNvPr>
          <p:cNvPicPr>
            <a:picLocks noChangeAspect="1"/>
          </p:cNvPicPr>
          <p:nvPr/>
        </p:nvPicPr>
        <p:blipFill>
          <a:blip r:embed="rId3"/>
          <a:stretch>
            <a:fillRect/>
          </a:stretch>
        </p:blipFill>
        <p:spPr>
          <a:xfrm>
            <a:off x="195994" y="1775460"/>
            <a:ext cx="8752012" cy="4674988"/>
          </a:xfrm>
          <a:prstGeom prst="rect">
            <a:avLst/>
          </a:prstGeom>
        </p:spPr>
      </p:pic>
    </p:spTree>
    <p:extLst>
      <p:ext uri="{BB962C8B-B14F-4D97-AF65-F5344CB8AC3E}">
        <p14:creationId xmlns:p14="http://schemas.microsoft.com/office/powerpoint/2010/main" val="53659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67B017B-92D0-C142-9D06-3F0ECEA34195}"/>
              </a:ext>
            </a:extLst>
          </p:cNvPr>
          <p:cNvGraphicFramePr>
            <a:graphicFrameLocks/>
          </p:cNvGraphicFramePr>
          <p:nvPr>
            <p:extLst>
              <p:ext uri="{D42A27DB-BD31-4B8C-83A1-F6EECF244321}">
                <p14:modId xmlns:p14="http://schemas.microsoft.com/office/powerpoint/2010/main" val="832209094"/>
              </p:ext>
            </p:extLst>
          </p:nvPr>
        </p:nvGraphicFramePr>
        <p:xfrm>
          <a:off x="172906" y="-1"/>
          <a:ext cx="4297492"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E677EFA-EFF7-5D4C-8289-26AA0B354428}"/>
              </a:ext>
            </a:extLst>
          </p:cNvPr>
          <p:cNvGraphicFramePr>
            <a:graphicFrameLocks/>
          </p:cNvGraphicFramePr>
          <p:nvPr>
            <p:extLst>
              <p:ext uri="{D42A27DB-BD31-4B8C-83A1-F6EECF244321}">
                <p14:modId xmlns:p14="http://schemas.microsoft.com/office/powerpoint/2010/main" val="1573452474"/>
              </p:ext>
            </p:extLst>
          </p:nvPr>
        </p:nvGraphicFramePr>
        <p:xfrm>
          <a:off x="4607652" y="0"/>
          <a:ext cx="4434746" cy="3429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48504830-3A56-4444-AE24-069F70E56856}"/>
              </a:ext>
            </a:extLst>
          </p:cNvPr>
          <p:cNvGraphicFramePr>
            <a:graphicFrameLocks/>
          </p:cNvGraphicFramePr>
          <p:nvPr>
            <p:extLst>
              <p:ext uri="{D42A27DB-BD31-4B8C-83A1-F6EECF244321}">
                <p14:modId xmlns:p14="http://schemas.microsoft.com/office/powerpoint/2010/main" val="3369450506"/>
              </p:ext>
            </p:extLst>
          </p:nvPr>
        </p:nvGraphicFramePr>
        <p:xfrm>
          <a:off x="4026557" y="3429000"/>
          <a:ext cx="5185175" cy="3429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F96052F9-C13B-3E48-A5F3-D2BECA527EC9}"/>
              </a:ext>
            </a:extLst>
          </p:cNvPr>
          <p:cNvGraphicFramePr>
            <a:graphicFrameLocks/>
          </p:cNvGraphicFramePr>
          <p:nvPr>
            <p:extLst>
              <p:ext uri="{D42A27DB-BD31-4B8C-83A1-F6EECF244321}">
                <p14:modId xmlns:p14="http://schemas.microsoft.com/office/powerpoint/2010/main" val="2916512539"/>
              </p:ext>
            </p:extLst>
          </p:nvPr>
        </p:nvGraphicFramePr>
        <p:xfrm>
          <a:off x="172906" y="3429001"/>
          <a:ext cx="4572000" cy="3428999"/>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4131117C-FFBC-2242-8F31-959A7768F241}"/>
              </a:ext>
            </a:extLst>
          </p:cNvPr>
          <p:cNvSpPr txBox="1"/>
          <p:nvPr/>
        </p:nvSpPr>
        <p:spPr>
          <a:xfrm>
            <a:off x="4485175" y="182879"/>
            <a:ext cx="4572000" cy="3416320"/>
          </a:xfrm>
          <a:prstGeom prst="rect">
            <a:avLst/>
          </a:prstGeom>
          <a:solidFill>
            <a:schemeClr val="bg1"/>
          </a:solidFill>
          <a:ln>
            <a:solidFill>
              <a:schemeClr val="tx1"/>
            </a:solidFill>
          </a:ln>
        </p:spPr>
        <p:txBody>
          <a:bodyPr wrap="square" numCol="2" rtlCol="0">
            <a:spAutoFit/>
          </a:bodyPr>
          <a:lstStyle/>
          <a:p>
            <a:r>
              <a:rPr lang="en-US" dirty="0"/>
              <a:t>Towns Include: </a:t>
            </a:r>
          </a:p>
          <a:p>
            <a:pPr marL="342900" indent="-342900">
              <a:buFont typeface="+mj-lt"/>
              <a:buAutoNum type="arabicPeriod"/>
            </a:pPr>
            <a:r>
              <a:rPr lang="en-US" dirty="0"/>
              <a:t>Barnstable</a:t>
            </a:r>
          </a:p>
          <a:p>
            <a:pPr marL="342900" indent="-342900">
              <a:buFont typeface="+mj-lt"/>
              <a:buAutoNum type="arabicPeriod"/>
            </a:pPr>
            <a:r>
              <a:rPr lang="en-US" dirty="0"/>
              <a:t>Brewster </a:t>
            </a:r>
          </a:p>
          <a:p>
            <a:pPr marL="342900" indent="-342900">
              <a:buFont typeface="+mj-lt"/>
              <a:buAutoNum type="arabicPeriod"/>
            </a:pPr>
            <a:r>
              <a:rPr lang="en-US" dirty="0"/>
              <a:t>Carver </a:t>
            </a:r>
          </a:p>
          <a:p>
            <a:pPr marL="342900" indent="-342900">
              <a:buFont typeface="+mj-lt"/>
              <a:buAutoNum type="arabicPeriod"/>
            </a:pPr>
            <a:r>
              <a:rPr lang="en-US" dirty="0"/>
              <a:t>Chatham </a:t>
            </a:r>
          </a:p>
          <a:p>
            <a:pPr marL="342900" indent="-342900">
              <a:buFont typeface="+mj-lt"/>
              <a:buAutoNum type="arabicPeriod"/>
            </a:pPr>
            <a:r>
              <a:rPr lang="en-US" dirty="0"/>
              <a:t>Chilmark </a:t>
            </a:r>
          </a:p>
          <a:p>
            <a:pPr marL="342900" indent="-342900">
              <a:buFont typeface="+mj-lt"/>
              <a:buAutoNum type="arabicPeriod"/>
            </a:pPr>
            <a:r>
              <a:rPr lang="en-US" dirty="0"/>
              <a:t>Dennis </a:t>
            </a:r>
          </a:p>
          <a:p>
            <a:pPr marL="342900" indent="-342900">
              <a:buFont typeface="+mj-lt"/>
              <a:buAutoNum type="arabicPeriod"/>
            </a:pPr>
            <a:r>
              <a:rPr lang="en-US" dirty="0"/>
              <a:t>Eastham </a:t>
            </a:r>
          </a:p>
          <a:p>
            <a:pPr marL="342900" indent="-342900">
              <a:buFont typeface="+mj-lt"/>
              <a:buAutoNum type="arabicPeriod"/>
            </a:pPr>
            <a:r>
              <a:rPr lang="en-US" dirty="0"/>
              <a:t>Harwich </a:t>
            </a:r>
          </a:p>
          <a:p>
            <a:pPr marL="342900" indent="-342900">
              <a:buFont typeface="+mj-lt"/>
              <a:buAutoNum type="arabicPeriod"/>
            </a:pPr>
            <a:r>
              <a:rPr lang="en-US" dirty="0"/>
              <a:t>Kingston Marion </a:t>
            </a:r>
          </a:p>
          <a:p>
            <a:pPr marL="342900" indent="-342900">
              <a:buFont typeface="+mj-lt"/>
              <a:buAutoNum type="arabicPeriod"/>
            </a:pPr>
            <a:r>
              <a:rPr lang="en-US" dirty="0"/>
              <a:t>Martha's Vineyard </a:t>
            </a:r>
          </a:p>
          <a:p>
            <a:pPr marL="342900" indent="-342900">
              <a:buFont typeface="+mj-lt"/>
              <a:buAutoNum type="arabicPeriod"/>
            </a:pPr>
            <a:r>
              <a:rPr lang="en-US" dirty="0"/>
              <a:t>Mashpee </a:t>
            </a:r>
          </a:p>
          <a:p>
            <a:pPr marL="342900" indent="-342900">
              <a:buFont typeface="+mj-lt"/>
              <a:buAutoNum type="arabicPeriod"/>
            </a:pPr>
            <a:r>
              <a:rPr lang="en-US" dirty="0"/>
              <a:t>Nantucket </a:t>
            </a:r>
          </a:p>
          <a:p>
            <a:pPr marL="342900" indent="-342900">
              <a:buFont typeface="+mj-lt"/>
              <a:buAutoNum type="arabicPeriod"/>
            </a:pPr>
            <a:r>
              <a:rPr lang="en-US" dirty="0"/>
              <a:t>Oak Bluffs </a:t>
            </a:r>
          </a:p>
          <a:p>
            <a:pPr marL="342900" indent="-342900">
              <a:buFont typeface="+mj-lt"/>
              <a:buAutoNum type="arabicPeriod"/>
            </a:pPr>
            <a:r>
              <a:rPr lang="en-US" dirty="0"/>
              <a:t>Orleans </a:t>
            </a:r>
          </a:p>
          <a:p>
            <a:pPr marL="342900" indent="-342900">
              <a:buFont typeface="+mj-lt"/>
              <a:buAutoNum type="arabicPeriod"/>
            </a:pPr>
            <a:r>
              <a:rPr lang="en-US" dirty="0"/>
              <a:t>Plymouth </a:t>
            </a:r>
          </a:p>
          <a:p>
            <a:pPr marL="342900" indent="-342900">
              <a:buFont typeface="+mj-lt"/>
              <a:buAutoNum type="arabicPeriod"/>
            </a:pPr>
            <a:r>
              <a:rPr lang="en-US" dirty="0"/>
              <a:t>Provincetown </a:t>
            </a:r>
          </a:p>
          <a:p>
            <a:pPr marL="342900" indent="-342900">
              <a:buFont typeface="+mj-lt"/>
              <a:buAutoNum type="arabicPeriod"/>
            </a:pPr>
            <a:r>
              <a:rPr lang="en-US" dirty="0"/>
              <a:t>Sandwich</a:t>
            </a:r>
          </a:p>
          <a:p>
            <a:pPr marL="342900" indent="-342900">
              <a:buFont typeface="+mj-lt"/>
              <a:buAutoNum type="arabicPeriod"/>
            </a:pPr>
            <a:r>
              <a:rPr lang="en-US" dirty="0"/>
              <a:t>Tisbury </a:t>
            </a:r>
          </a:p>
          <a:p>
            <a:pPr marL="342900" indent="-342900">
              <a:buFont typeface="+mj-lt"/>
              <a:buAutoNum type="arabicPeriod"/>
            </a:pPr>
            <a:r>
              <a:rPr lang="en-US" dirty="0"/>
              <a:t>Truro </a:t>
            </a:r>
          </a:p>
          <a:p>
            <a:pPr marL="342900" indent="-342900">
              <a:buFont typeface="+mj-lt"/>
              <a:buAutoNum type="arabicPeriod"/>
            </a:pPr>
            <a:r>
              <a:rPr lang="en-US" dirty="0"/>
              <a:t>Wareham </a:t>
            </a:r>
          </a:p>
          <a:p>
            <a:pPr marL="342900" indent="-342900">
              <a:buFont typeface="+mj-lt"/>
              <a:buAutoNum type="arabicPeriod"/>
            </a:pPr>
            <a:r>
              <a:rPr lang="en-US" dirty="0"/>
              <a:t>Yarmouth</a:t>
            </a:r>
          </a:p>
          <a:p>
            <a:endParaRPr lang="en-US" dirty="0"/>
          </a:p>
        </p:txBody>
      </p:sp>
      <p:sp>
        <p:nvSpPr>
          <p:cNvPr id="7" name="TextBox 6">
            <a:extLst>
              <a:ext uri="{FF2B5EF4-FFF2-40B4-BE49-F238E27FC236}">
                <a16:creationId xmlns:a16="http://schemas.microsoft.com/office/drawing/2014/main" id="{5C40ADA5-6090-044A-93A0-EE86B455BDE5}"/>
              </a:ext>
            </a:extLst>
          </p:cNvPr>
          <p:cNvSpPr txBox="1"/>
          <p:nvPr/>
        </p:nvSpPr>
        <p:spPr>
          <a:xfrm>
            <a:off x="101602" y="651778"/>
            <a:ext cx="4368796" cy="2308324"/>
          </a:xfrm>
          <a:prstGeom prst="rect">
            <a:avLst/>
          </a:prstGeom>
          <a:solidFill>
            <a:schemeClr val="bg1"/>
          </a:solidFill>
          <a:ln>
            <a:solidFill>
              <a:schemeClr val="tx1"/>
            </a:solidFill>
          </a:ln>
        </p:spPr>
        <p:txBody>
          <a:bodyPr wrap="square" numCol="2" rtlCol="0">
            <a:spAutoFit/>
          </a:bodyPr>
          <a:lstStyle/>
          <a:p>
            <a:r>
              <a:rPr lang="en-US" dirty="0"/>
              <a:t>Towns Include:</a:t>
            </a:r>
          </a:p>
          <a:p>
            <a:pPr marL="342900" indent="-342900">
              <a:buFont typeface="+mj-lt"/>
              <a:buAutoNum type="arabicPeriod"/>
            </a:pPr>
            <a:r>
              <a:rPr lang="en-US" dirty="0"/>
              <a:t>Dennis</a:t>
            </a:r>
          </a:p>
          <a:p>
            <a:pPr marL="342900" indent="-342900">
              <a:buFont typeface="+mj-lt"/>
              <a:buAutoNum type="arabicPeriod"/>
            </a:pPr>
            <a:r>
              <a:rPr lang="en-US" dirty="0"/>
              <a:t>Harwich</a:t>
            </a:r>
          </a:p>
          <a:p>
            <a:pPr marL="342900" indent="-342900">
              <a:buFont typeface="+mj-lt"/>
              <a:buAutoNum type="arabicPeriod"/>
            </a:pPr>
            <a:r>
              <a:rPr lang="en-US" dirty="0"/>
              <a:t>Marion</a:t>
            </a:r>
          </a:p>
          <a:p>
            <a:pPr marL="342900" indent="-342900">
              <a:buFont typeface="+mj-lt"/>
              <a:buAutoNum type="arabicPeriod"/>
            </a:pPr>
            <a:r>
              <a:rPr lang="en-US" dirty="0"/>
              <a:t>Martha's Vineyard </a:t>
            </a:r>
          </a:p>
          <a:p>
            <a:pPr marL="342900" indent="-342900">
              <a:buFont typeface="+mj-lt"/>
              <a:buAutoNum type="arabicPeriod"/>
            </a:pPr>
            <a:r>
              <a:rPr lang="en-US" dirty="0"/>
              <a:t>Mashpee </a:t>
            </a:r>
          </a:p>
          <a:p>
            <a:pPr marL="342900" indent="-342900">
              <a:buFont typeface="+mj-lt"/>
              <a:buAutoNum type="arabicPeriod"/>
            </a:pPr>
            <a:r>
              <a:rPr lang="en-US" dirty="0"/>
              <a:t>Mattapoisett</a:t>
            </a:r>
          </a:p>
          <a:p>
            <a:pPr marL="342900" indent="-342900">
              <a:buFont typeface="+mj-lt"/>
              <a:buAutoNum type="arabicPeriod"/>
            </a:pPr>
            <a:r>
              <a:rPr lang="en-US" dirty="0"/>
              <a:t>Oak Bluffs </a:t>
            </a:r>
          </a:p>
          <a:p>
            <a:pPr marL="342900" indent="-342900">
              <a:buFont typeface="+mj-lt"/>
              <a:buAutoNum type="arabicPeriod"/>
            </a:pPr>
            <a:r>
              <a:rPr lang="en-US" dirty="0"/>
              <a:t>Orleans</a:t>
            </a:r>
          </a:p>
          <a:p>
            <a:pPr marL="342900" indent="-342900">
              <a:buFont typeface="+mj-lt"/>
              <a:buAutoNum type="arabicPeriod"/>
            </a:pPr>
            <a:r>
              <a:rPr lang="en-US" dirty="0"/>
              <a:t>Plymouth</a:t>
            </a:r>
          </a:p>
          <a:p>
            <a:pPr marL="342900" indent="-342900">
              <a:buFont typeface="+mj-lt"/>
              <a:buAutoNum type="arabicPeriod"/>
            </a:pPr>
            <a:r>
              <a:rPr lang="en-US" dirty="0"/>
              <a:t>Sandwich</a:t>
            </a:r>
          </a:p>
          <a:p>
            <a:pPr marL="342900" indent="-342900">
              <a:buFont typeface="+mj-lt"/>
              <a:buAutoNum type="arabicPeriod"/>
            </a:pPr>
            <a:r>
              <a:rPr lang="en-US" dirty="0"/>
              <a:t>Tisbury</a:t>
            </a:r>
          </a:p>
          <a:p>
            <a:pPr marL="342900" indent="-342900">
              <a:buFont typeface="+mj-lt"/>
              <a:buAutoNum type="arabicPeriod"/>
            </a:pPr>
            <a:r>
              <a:rPr lang="en-US" dirty="0"/>
              <a:t>Truro</a:t>
            </a:r>
          </a:p>
          <a:p>
            <a:pPr marL="342900" indent="-342900">
              <a:buFont typeface="+mj-lt"/>
              <a:buAutoNum type="arabicPeriod"/>
            </a:pPr>
            <a:r>
              <a:rPr lang="en-US" dirty="0"/>
              <a:t>Wareham</a:t>
            </a:r>
          </a:p>
          <a:p>
            <a:pPr marL="342900" indent="-342900">
              <a:buFont typeface="+mj-lt"/>
              <a:buAutoNum type="arabicPeriod"/>
            </a:pPr>
            <a:r>
              <a:rPr lang="en-US" dirty="0"/>
              <a:t>Yarmouth </a:t>
            </a:r>
          </a:p>
          <a:p>
            <a:endParaRPr lang="en-US" dirty="0"/>
          </a:p>
        </p:txBody>
      </p:sp>
      <p:sp>
        <p:nvSpPr>
          <p:cNvPr id="8" name="TextBox 7">
            <a:extLst>
              <a:ext uri="{FF2B5EF4-FFF2-40B4-BE49-F238E27FC236}">
                <a16:creationId xmlns:a16="http://schemas.microsoft.com/office/drawing/2014/main" id="{EE3CDB0A-0BD0-174A-82D7-39A51A1A7FF2}"/>
              </a:ext>
            </a:extLst>
          </p:cNvPr>
          <p:cNvSpPr txBox="1"/>
          <p:nvPr/>
        </p:nvSpPr>
        <p:spPr>
          <a:xfrm>
            <a:off x="4368796" y="3507756"/>
            <a:ext cx="4500696" cy="2308324"/>
          </a:xfrm>
          <a:prstGeom prst="rect">
            <a:avLst/>
          </a:prstGeom>
          <a:solidFill>
            <a:schemeClr val="bg1"/>
          </a:solidFill>
          <a:ln>
            <a:solidFill>
              <a:schemeClr val="tx1"/>
            </a:solidFill>
          </a:ln>
        </p:spPr>
        <p:txBody>
          <a:bodyPr wrap="square" numCol="2" rtlCol="0">
            <a:spAutoFit/>
          </a:bodyPr>
          <a:lstStyle/>
          <a:p>
            <a:r>
              <a:rPr lang="en-US" dirty="0"/>
              <a:t>Towns Include: </a:t>
            </a:r>
          </a:p>
          <a:p>
            <a:pPr marL="342900" indent="-342900">
              <a:buFont typeface="+mj-lt"/>
              <a:buAutoNum type="arabicPeriod"/>
            </a:pPr>
            <a:r>
              <a:rPr lang="en-US" dirty="0"/>
              <a:t>Brewster </a:t>
            </a:r>
          </a:p>
          <a:p>
            <a:pPr marL="342900" indent="-342900">
              <a:buFont typeface="+mj-lt"/>
              <a:buAutoNum type="arabicPeriod"/>
            </a:pPr>
            <a:r>
              <a:rPr lang="en-US" dirty="0"/>
              <a:t>Chilmark </a:t>
            </a:r>
          </a:p>
          <a:p>
            <a:pPr marL="342900" indent="-342900">
              <a:buFont typeface="+mj-lt"/>
              <a:buAutoNum type="arabicPeriod"/>
            </a:pPr>
            <a:r>
              <a:rPr lang="en-US" dirty="0"/>
              <a:t>Eastham </a:t>
            </a:r>
          </a:p>
          <a:p>
            <a:pPr marL="342900" indent="-342900">
              <a:buFont typeface="+mj-lt"/>
              <a:buAutoNum type="arabicPeriod"/>
            </a:pPr>
            <a:r>
              <a:rPr lang="en-US" dirty="0"/>
              <a:t>Falmouth </a:t>
            </a:r>
          </a:p>
          <a:p>
            <a:pPr marL="342900" indent="-342900">
              <a:buFont typeface="+mj-lt"/>
              <a:buAutoNum type="arabicPeriod"/>
            </a:pPr>
            <a:r>
              <a:rPr lang="en-US" dirty="0"/>
              <a:t>Harwich </a:t>
            </a:r>
          </a:p>
          <a:p>
            <a:pPr marL="342900" indent="-342900">
              <a:buFont typeface="+mj-lt"/>
              <a:buAutoNum type="arabicPeriod"/>
            </a:pPr>
            <a:r>
              <a:rPr lang="en-US" dirty="0"/>
              <a:t>Kingston </a:t>
            </a:r>
          </a:p>
          <a:p>
            <a:pPr marL="342900" indent="-342900">
              <a:buFont typeface="+mj-lt"/>
              <a:buAutoNum type="arabicPeriod"/>
            </a:pPr>
            <a:r>
              <a:rPr lang="en-US" dirty="0"/>
              <a:t>Marion </a:t>
            </a:r>
          </a:p>
          <a:p>
            <a:pPr marL="342900" indent="-342900">
              <a:buFont typeface="+mj-lt"/>
              <a:buAutoNum type="arabicPeriod"/>
            </a:pPr>
            <a:r>
              <a:rPr lang="en-US" dirty="0"/>
              <a:t>Martha's Vineyard</a:t>
            </a:r>
          </a:p>
          <a:p>
            <a:pPr marL="342900" indent="-342900">
              <a:buFont typeface="+mj-lt"/>
              <a:buAutoNum type="arabicPeriod"/>
            </a:pPr>
            <a:r>
              <a:rPr lang="en-US" dirty="0"/>
              <a:t>Nantucket </a:t>
            </a:r>
          </a:p>
          <a:p>
            <a:pPr marL="342900" indent="-342900">
              <a:buFont typeface="+mj-lt"/>
              <a:buAutoNum type="arabicPeriod"/>
            </a:pPr>
            <a:r>
              <a:rPr lang="en-US" dirty="0"/>
              <a:t>Orleans </a:t>
            </a:r>
          </a:p>
          <a:p>
            <a:pPr marL="342900" indent="-342900">
              <a:buFont typeface="+mj-lt"/>
              <a:buAutoNum type="arabicPeriod"/>
            </a:pPr>
            <a:r>
              <a:rPr lang="en-US" dirty="0"/>
              <a:t>Plymouth </a:t>
            </a:r>
          </a:p>
          <a:p>
            <a:pPr marL="342900" indent="-342900">
              <a:buFont typeface="+mj-lt"/>
              <a:buAutoNum type="arabicPeriod"/>
            </a:pPr>
            <a:r>
              <a:rPr lang="en-US" dirty="0"/>
              <a:t>Tisbury </a:t>
            </a:r>
          </a:p>
          <a:p>
            <a:pPr marL="342900" indent="-342900">
              <a:buFont typeface="+mj-lt"/>
              <a:buAutoNum type="arabicPeriod"/>
            </a:pPr>
            <a:r>
              <a:rPr lang="en-US" dirty="0"/>
              <a:t>Truro </a:t>
            </a:r>
          </a:p>
          <a:p>
            <a:pPr marL="342900" indent="-342900">
              <a:buFont typeface="+mj-lt"/>
              <a:buAutoNum type="arabicPeriod"/>
            </a:pPr>
            <a:r>
              <a:rPr lang="en-US" dirty="0"/>
              <a:t>Yarmouth</a:t>
            </a:r>
          </a:p>
          <a:p>
            <a:endParaRPr lang="en-US" b="1" dirty="0"/>
          </a:p>
        </p:txBody>
      </p:sp>
      <p:sp>
        <p:nvSpPr>
          <p:cNvPr id="9" name="TextBox 8">
            <a:extLst>
              <a:ext uri="{FF2B5EF4-FFF2-40B4-BE49-F238E27FC236}">
                <a16:creationId xmlns:a16="http://schemas.microsoft.com/office/drawing/2014/main" id="{F454EB35-9D10-2D47-B877-B56671F272DB}"/>
              </a:ext>
            </a:extLst>
          </p:cNvPr>
          <p:cNvSpPr txBox="1"/>
          <p:nvPr/>
        </p:nvSpPr>
        <p:spPr>
          <a:xfrm>
            <a:off x="172906" y="3599199"/>
            <a:ext cx="4836158" cy="2585323"/>
          </a:xfrm>
          <a:prstGeom prst="rect">
            <a:avLst/>
          </a:prstGeom>
          <a:solidFill>
            <a:schemeClr val="bg1"/>
          </a:solidFill>
          <a:ln>
            <a:solidFill>
              <a:schemeClr val="tx1"/>
            </a:solidFill>
          </a:ln>
        </p:spPr>
        <p:txBody>
          <a:bodyPr wrap="square" numCol="2" rtlCol="0">
            <a:spAutoFit/>
          </a:bodyPr>
          <a:lstStyle/>
          <a:p>
            <a:r>
              <a:rPr lang="en-US" dirty="0"/>
              <a:t>Towns Include: </a:t>
            </a:r>
          </a:p>
          <a:p>
            <a:pPr marL="342900" indent="-342900">
              <a:buFont typeface="+mj-lt"/>
              <a:buAutoNum type="arabicPeriod"/>
            </a:pPr>
            <a:r>
              <a:rPr lang="en-US" dirty="0"/>
              <a:t>Brewster</a:t>
            </a:r>
          </a:p>
          <a:p>
            <a:pPr marL="342900" indent="-342900">
              <a:buFont typeface="+mj-lt"/>
              <a:buAutoNum type="arabicPeriod"/>
            </a:pPr>
            <a:r>
              <a:rPr lang="en-US" dirty="0"/>
              <a:t>Chilmark </a:t>
            </a:r>
          </a:p>
          <a:p>
            <a:pPr marL="342900" indent="-342900">
              <a:buFont typeface="+mj-lt"/>
              <a:buAutoNum type="arabicPeriod"/>
            </a:pPr>
            <a:r>
              <a:rPr lang="en-US" dirty="0"/>
              <a:t>Eastham </a:t>
            </a:r>
          </a:p>
          <a:p>
            <a:pPr marL="342900" indent="-342900">
              <a:buFont typeface="+mj-lt"/>
              <a:buAutoNum type="arabicPeriod"/>
            </a:pPr>
            <a:r>
              <a:rPr lang="en-US" dirty="0"/>
              <a:t>Falmouth </a:t>
            </a:r>
          </a:p>
          <a:p>
            <a:pPr marL="342900" indent="-342900">
              <a:buFont typeface="+mj-lt"/>
              <a:buAutoNum type="arabicPeriod"/>
            </a:pPr>
            <a:r>
              <a:rPr lang="en-US" dirty="0"/>
              <a:t>Harwich </a:t>
            </a:r>
          </a:p>
          <a:p>
            <a:pPr marL="342900" indent="-342900">
              <a:buFont typeface="+mj-lt"/>
              <a:buAutoNum type="arabicPeriod"/>
            </a:pPr>
            <a:r>
              <a:rPr lang="en-US" dirty="0"/>
              <a:t>Kingston </a:t>
            </a:r>
          </a:p>
          <a:p>
            <a:pPr marL="342900" indent="-342900">
              <a:buFont typeface="+mj-lt"/>
              <a:buAutoNum type="arabicPeriod"/>
            </a:pPr>
            <a:r>
              <a:rPr lang="en-US" dirty="0"/>
              <a:t>Marion </a:t>
            </a:r>
          </a:p>
          <a:p>
            <a:pPr marL="342900" indent="-342900">
              <a:buFont typeface="+mj-lt"/>
              <a:buAutoNum type="arabicPeriod"/>
            </a:pPr>
            <a:r>
              <a:rPr lang="en-US" dirty="0"/>
              <a:t>Martha's Vineyard </a:t>
            </a:r>
          </a:p>
          <a:p>
            <a:pPr marL="342900" indent="-342900">
              <a:buFont typeface="+mj-lt"/>
              <a:buAutoNum type="arabicPeriod"/>
            </a:pPr>
            <a:r>
              <a:rPr lang="en-US" dirty="0"/>
              <a:t>Nantucket </a:t>
            </a:r>
          </a:p>
          <a:p>
            <a:pPr marL="342900" indent="-342900">
              <a:buFont typeface="+mj-lt"/>
              <a:buAutoNum type="arabicPeriod"/>
            </a:pPr>
            <a:r>
              <a:rPr lang="en-US" dirty="0"/>
              <a:t>Orleans </a:t>
            </a:r>
          </a:p>
          <a:p>
            <a:pPr marL="342900" indent="-342900">
              <a:buFont typeface="+mj-lt"/>
              <a:buAutoNum type="arabicPeriod"/>
            </a:pPr>
            <a:r>
              <a:rPr lang="en-US" dirty="0"/>
              <a:t>Plymouth </a:t>
            </a:r>
          </a:p>
          <a:p>
            <a:pPr marL="342900" indent="-342900">
              <a:buFont typeface="+mj-lt"/>
              <a:buAutoNum type="arabicPeriod"/>
            </a:pPr>
            <a:r>
              <a:rPr lang="en-US" dirty="0"/>
              <a:t>Tisbury </a:t>
            </a:r>
          </a:p>
          <a:p>
            <a:pPr marL="342900" indent="-342900">
              <a:buFont typeface="+mj-lt"/>
              <a:buAutoNum type="arabicPeriod"/>
            </a:pPr>
            <a:r>
              <a:rPr lang="en-US" dirty="0"/>
              <a:t>Truro </a:t>
            </a:r>
          </a:p>
          <a:p>
            <a:pPr marL="342900" indent="-342900">
              <a:buFont typeface="+mj-lt"/>
              <a:buAutoNum type="arabicPeriod"/>
            </a:pPr>
            <a:r>
              <a:rPr lang="en-US" dirty="0"/>
              <a:t>Yarmouth</a:t>
            </a:r>
          </a:p>
          <a:p>
            <a:endParaRPr lang="en-US" dirty="0"/>
          </a:p>
        </p:txBody>
      </p:sp>
    </p:spTree>
    <p:extLst>
      <p:ext uri="{BB962C8B-B14F-4D97-AF65-F5344CB8AC3E}">
        <p14:creationId xmlns:p14="http://schemas.microsoft.com/office/powerpoint/2010/main" val="45000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Graphic spid="4" grpId="0">
        <p:bldAsOne/>
      </p:bldGraphic>
      <p:bldGraphic spid="5" grpId="0">
        <p:bldAsOne/>
      </p:bldGraphic>
      <p:bldP spid="6" grpId="0" animBg="1"/>
      <p:bldP spid="6" grpId="1" animBg="1"/>
      <p:bldP spid="7" grpId="0" animBg="1"/>
      <p:bldP spid="7" grpId="1" animBg="1"/>
      <p:bldP spid="8" grpId="0" animBg="1"/>
      <p:bldP spid="8" grpId="1" animBg="1"/>
      <p:bldP spid="9" grpId="0" animBg="1"/>
      <p:bldP spid="9"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651</TotalTime>
  <Words>1696</Words>
  <Application>Microsoft Macintosh PowerPoint</Application>
  <PresentationFormat>On-screen Show (4:3)</PresentationFormat>
  <Paragraphs>321</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vt:lpstr>
      <vt:lpstr>Office Theme</vt:lpstr>
      <vt:lpstr>PowerPoint Presentation</vt:lpstr>
      <vt:lpstr>Regional Priorities </vt:lpstr>
      <vt:lpstr>Open Space Plans Out of the 27 Open Space and Recreation Plans reviewed the most common themes can be seen below: </vt:lpstr>
      <vt:lpstr>PowerPoint Presentation</vt:lpstr>
      <vt:lpstr>Municipal Vulnerabilities Preparedness Out of the 24 MVP Reports reviewed the most common themes can be seen below: </vt:lpstr>
      <vt:lpstr>PowerPoint Presentation</vt:lpstr>
      <vt:lpstr>PowerPoint Presentation</vt:lpstr>
      <vt:lpstr>Comprehensive and Master Plan  Out of the 27 Comprehensive and Master Plans reviewed the most common themes can be seen below: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Priorities </dc:title>
  <dc:creator>Sharl Heller</dc:creator>
  <cp:lastModifiedBy>Sharl Heller</cp:lastModifiedBy>
  <cp:revision>39</cp:revision>
  <dcterms:created xsi:type="dcterms:W3CDTF">2019-07-05T17:06:51Z</dcterms:created>
  <dcterms:modified xsi:type="dcterms:W3CDTF">2019-07-23T15:43:56Z</dcterms:modified>
</cp:coreProperties>
</file>